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67" r:id="rId5"/>
    <p:sldId id="280" r:id="rId6"/>
    <p:sldId id="281" r:id="rId7"/>
    <p:sldId id="282" r:id="rId8"/>
    <p:sldId id="283" r:id="rId9"/>
    <p:sldId id="284" r:id="rId10"/>
    <p:sldId id="279" r:id="rId11"/>
    <p:sldId id="273" r:id="rId12"/>
    <p:sldId id="274" r:id="rId13"/>
    <p:sldId id="277" r:id="rId14"/>
    <p:sldId id="278" r:id="rId15"/>
    <p:sldId id="276" r:id="rId16"/>
    <p:sldId id="275" r:id="rId17"/>
    <p:sldId id="272" r:id="rId18"/>
    <p:sldId id="258" r:id="rId19"/>
    <p:sldId id="285" r:id="rId20"/>
    <p:sldId id="271" r:id="rId21"/>
    <p:sldId id="288" r:id="rId22"/>
    <p:sldId id="286" r:id="rId23"/>
    <p:sldId id="287" r:id="rId24"/>
    <p:sldId id="289" r:id="rId2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urd Skogestad" initials="SS" lastIdx="3" clrIdx="0">
    <p:extLst>
      <p:ext uri="{19B8F6BF-5375-455C-9EA6-DF929625EA0E}">
        <p15:presenceInfo xmlns:p15="http://schemas.microsoft.com/office/powerpoint/2012/main" userId="S::skoge@ntnu.no::9e9b58ab-b7e1-46a9-91ee-ee3a58a3ed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8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7T13:17:53.92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B3D1-5322-4B55-AD44-672593E8A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F2D38-DDE2-48A9-B98D-E890AE84F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DBBF-DEE8-4A6D-8AA5-9CEEEE67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0B5E5-B6FC-4154-8FAC-F4DC5096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92E01-7253-40C0-A2F9-2DAA78FA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08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F0B1-94FC-440F-AA2E-78990C63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07971-9037-4F99-903A-7C525041D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90F10-9812-49FF-BD88-55343503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2282D-B827-4B17-8A42-9D9A6B58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AECA8-6294-438A-8776-D38972BE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88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F2C60F-004B-4297-8D08-F14B84CC3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AB3B1-54C2-490A-853F-03BA5E4B4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52450-27D2-4DCF-B58D-FADEAECF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6E98-D95A-4A2C-8DDB-00158794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9AB8-1BC9-4537-8C8F-23D3055B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6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C612-3F68-43BA-9099-6F75E9DD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890C-27F3-4751-8E11-D4001F50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CDDD-01A4-41C6-94AA-B6EE2E43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C441A-BDA6-4788-BFF8-13A29CAE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E5406-F035-404D-BA03-53BE4DA3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90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2C7C-1442-4F99-8F87-887E80B1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3AEAF-DFA0-4309-BCC3-FF31A09F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F5CB3-BEFC-4E6A-8156-D8450C05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8FF2-A981-4B2A-BED3-95EF613A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658CA-1609-4364-BE04-32EEDBBE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3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CA25-FB65-4473-9333-32720E49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CF83-1A49-42DA-8765-73F65B7DA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707A9-CD26-4E58-B9AA-9E79EBA03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6E7DF-2F10-44AA-856F-C631F0F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9D844-ED6D-4DD5-9CAC-3CD29B6A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6F070-6DFF-44C2-B859-7CD014E6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84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C836-51E7-4514-9FE4-F09CFDFF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4E8D4-405C-445A-815F-BEEEC57CF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429A4-87B4-4279-8A2F-79A32DC02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33F32-BAF5-438E-8BF5-919355AE5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4EE49-6C6F-4A2E-A330-73FEBB150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6FE0F-490A-4158-BBEA-959DA949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1A150-E54D-43D4-B479-B98798FA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337F3-BA0E-4A52-B88E-B9351286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243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D10F-D757-45E7-9350-6DDE61AC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9429E-188B-4621-8F61-85D5BD8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21D76-B9B4-4716-8AC4-CD871C4A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7829F-7225-49EF-BDCD-6EC3DF7A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72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7C862-7051-4484-9E6C-BC96CADE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E343C-5A58-48F1-B439-EF64D942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BA484-5657-41ED-AC10-F65C69C2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9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F59A-BA61-469A-A5C9-44DFF2F5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064C-EA0B-4091-A9D9-52E90B82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6E8E9-7064-4FBE-92F1-92C5A6128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E20CA-FBB2-4397-B035-B2EFDD1F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DD1C3-C1A8-402D-B484-0AFC33CE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B5D13-625E-481D-9CE6-9E1134E5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94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1283-F047-4FAF-B0F1-6A44D9F4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65DC5-2EAC-4C75-9073-5195CBA59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65B8F-6E44-4277-BEF8-4657C7590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46C8F-FD66-4EC8-8C3A-5EE549B0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AF65F-9116-4371-9FAB-FA6EBBAE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85F90-304D-4296-A855-FAA838EE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84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6B01A-65FF-49D1-935B-D755C167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672FE-B615-417C-8306-FCF835D3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8345F-2D4D-4627-9685-2C641B064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EF0A-26E1-4855-869A-170D876B38DC}" type="datetimeFigureOut">
              <a:rPr lang="nb-NO" smtClean="0"/>
              <a:t>23.03.2022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B9576-13BA-41DD-ADE8-D6FBB4E44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A0C9-C6D0-4076-995A-9BBA13741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1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9481-85EB-454A-881B-F172BDA2A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70" y="622422"/>
            <a:ext cx="9144000" cy="977778"/>
          </a:xfrm>
        </p:spPr>
        <p:txBody>
          <a:bodyPr>
            <a:normAutofit/>
          </a:bodyPr>
          <a:lstStyle/>
          <a:p>
            <a:r>
              <a:rPr lang="nb-NO" dirty="0"/>
              <a:t>Faglærermøte MTKJ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78C0C-4965-4B45-93D4-820E57018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9144000" cy="671732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28. februar 2022 </a:t>
            </a:r>
          </a:p>
          <a:p>
            <a:r>
              <a:rPr lang="nb-NO" dirty="0"/>
              <a:t>R9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F96F9A5-1E44-4597-B9AF-5B4E84D520AA}"/>
              </a:ext>
            </a:extLst>
          </p:cNvPr>
          <p:cNvSpPr txBox="1">
            <a:spLocks/>
          </p:cNvSpPr>
          <p:nvPr/>
        </p:nvSpPr>
        <p:spPr>
          <a:xfrm>
            <a:off x="424376" y="2505294"/>
            <a:ext cx="9144000" cy="3450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Dagens studieplan (spesielt første 5 semester)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Matematikk-fagene (MARTA) og flytting av fysikalsk kjemi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Studiebarometer høst 2021 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Dy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bde-evaluering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Behov for koordinering mellom fag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Programmering (Python)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</a:rPr>
              <a:t>Bærekraft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Termodynamikk-streng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Matematikk (MARTA)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Andre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Faglig 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ivå studenter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Eventuelt / Diskusjon</a:t>
            </a:r>
          </a:p>
          <a:p>
            <a:pPr marL="457200" indent="-457200" algn="l">
              <a:buAutoNum type="arabicPeriod"/>
            </a:pPr>
            <a:endParaRPr lang="nb-NO" dirty="0"/>
          </a:p>
          <a:p>
            <a:pPr marL="457200" indent="-457200" algn="l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747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75475-6D31-41C0-94E8-77386954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Studiebarometer høst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BC2-AFD7-4489-9E28-7A23DBC33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869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C463B3-F1B8-44EB-9925-456D30C65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756" y="133643"/>
            <a:ext cx="6729928" cy="67243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413CA-1061-4766-AB79-4C5CEC11D3CE}"/>
              </a:ext>
            </a:extLst>
          </p:cNvPr>
          <p:cNvSpPr txBox="1"/>
          <p:nvPr/>
        </p:nvSpPr>
        <p:spPr>
          <a:xfrm>
            <a:off x="508000" y="1168400"/>
            <a:ext cx="24019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Studiebarometer Norge</a:t>
            </a:r>
          </a:p>
          <a:p>
            <a:r>
              <a:rPr lang="nb-NO" dirty="0"/>
              <a:t>Høst 2021</a:t>
            </a:r>
          </a:p>
          <a:p>
            <a:r>
              <a:rPr lang="nb-NO" dirty="0"/>
              <a:t>2. og 5. klasse MTKJ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9C4055-D2CC-45D4-95B0-E20323BA2F94}"/>
              </a:ext>
            </a:extLst>
          </p:cNvPr>
          <p:cNvSpPr/>
          <p:nvPr/>
        </p:nvSpPr>
        <p:spPr>
          <a:xfrm>
            <a:off x="6290585" y="1814731"/>
            <a:ext cx="2111829" cy="805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C2FD3-5B4F-48D2-8A49-488CC15249C9}"/>
              </a:ext>
            </a:extLst>
          </p:cNvPr>
          <p:cNvSpPr txBox="1"/>
          <p:nvPr/>
        </p:nvSpPr>
        <p:spPr>
          <a:xfrm>
            <a:off x="5915706" y="1424076"/>
            <a:ext cx="744563" cy="36933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</a:rPr>
              <a:t>Oops</a:t>
            </a:r>
            <a:r>
              <a:rPr lang="nb-NO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2663E9-9DE2-4774-93CA-06773AABF7E5}"/>
              </a:ext>
            </a:extLst>
          </p:cNvPr>
          <p:cNvSpPr/>
          <p:nvPr/>
        </p:nvSpPr>
        <p:spPr>
          <a:xfrm>
            <a:off x="6330849" y="1144730"/>
            <a:ext cx="2111829" cy="464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BE0C4-2261-4934-B510-A7D0D5262BAD}"/>
              </a:ext>
            </a:extLst>
          </p:cNvPr>
          <p:cNvSpPr txBox="1"/>
          <p:nvPr/>
        </p:nvSpPr>
        <p:spPr>
          <a:xfrm>
            <a:off x="442913" y="707231"/>
            <a:ext cx="5032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https://www.studiebarometeret.no/no/student/studieprogram/1150_mtkj/tidsserie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895C8-51A0-45E1-9180-4FDC4B7F980C}"/>
              </a:ext>
            </a:extLst>
          </p:cNvPr>
          <p:cNvSpPr txBox="1"/>
          <p:nvPr/>
        </p:nvSpPr>
        <p:spPr>
          <a:xfrm>
            <a:off x="1868562" y="4725658"/>
            <a:ext cx="173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Bra sosialt miljø!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CEE199-FAAF-47BA-A4EC-2E01609DF040}"/>
              </a:ext>
            </a:extLst>
          </p:cNvPr>
          <p:cNvSpPr/>
          <p:nvPr/>
        </p:nvSpPr>
        <p:spPr>
          <a:xfrm>
            <a:off x="6287987" y="4574599"/>
            <a:ext cx="2111829" cy="805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313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3C59-4F49-4EC9-94D6-58096584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667A1C-8CC9-4466-AA7A-2BD6D401D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2D4C7C-6017-4C42-88CE-D5F645451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90562"/>
            <a:ext cx="11887200" cy="5476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5920FA-FF3B-493C-987F-F7ABDD41C988}"/>
              </a:ext>
            </a:extLst>
          </p:cNvPr>
          <p:cNvSpPr txBox="1"/>
          <p:nvPr/>
        </p:nvSpPr>
        <p:spPr>
          <a:xfrm>
            <a:off x="4596936" y="681036"/>
            <a:ext cx="272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Har ikke vært bra for MTKJ.</a:t>
            </a:r>
          </a:p>
        </p:txBody>
      </p:sp>
    </p:spTree>
    <p:extLst>
      <p:ext uri="{BB962C8B-B14F-4D97-AF65-F5344CB8AC3E}">
        <p14:creationId xmlns:p14="http://schemas.microsoft.com/office/powerpoint/2010/main" val="420091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22E8-A738-41B7-B40A-F8A4FE8E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1D6A71-FB87-42F5-A25A-80DB44CE4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576" y="833587"/>
            <a:ext cx="8246757" cy="4351338"/>
          </a:xfrm>
        </p:spPr>
      </p:pic>
    </p:spTree>
    <p:extLst>
      <p:ext uri="{BB962C8B-B14F-4D97-AF65-F5344CB8AC3E}">
        <p14:creationId xmlns:p14="http://schemas.microsoft.com/office/powerpoint/2010/main" val="165791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4998-E59B-4B0B-A1E5-4D5ADA63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A754C-683C-42BB-BFFD-591D703B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3D262-4728-42A1-AC55-1D5C8A872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08" y="974786"/>
            <a:ext cx="7155232" cy="5867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89140-8D75-44C5-9D75-640F57824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568" y="230188"/>
            <a:ext cx="7155232" cy="6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2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017A-C504-4A7C-99BA-137278BF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09A-0B23-469B-9030-C6E06F692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E7A58-0ED5-4104-8D13-A62140E21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7" y="160756"/>
            <a:ext cx="114871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BAF3D-5ECB-46F8-9936-0A1BC1F8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324838"/>
            <a:ext cx="117824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CA05-54C1-449E-BCB0-2CA63FA92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4. Periodisk evaluering MTKJ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7951-395C-4E69-BEA3-226CC97C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Sist gang var i 2016</a:t>
            </a:r>
          </a:p>
          <a:p>
            <a:endParaRPr lang="nb-NO" dirty="0"/>
          </a:p>
          <a:p>
            <a:r>
              <a:rPr lang="nb-NO" dirty="0"/>
              <a:t>Mål: «Fremtidens MTKJ-studium». </a:t>
            </a:r>
          </a:p>
          <a:p>
            <a:r>
              <a:rPr lang="nb-NO" dirty="0"/>
              <a:t>Studiet være grunnleggende slik at det holder seg relevant </a:t>
            </a:r>
          </a:p>
        </p:txBody>
      </p:sp>
    </p:spTree>
    <p:extLst>
      <p:ext uri="{BB962C8B-B14F-4D97-AF65-F5344CB8AC3E}">
        <p14:creationId xmlns:p14="http://schemas.microsoft.com/office/powerpoint/2010/main" val="203765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6D37-FBA2-407B-9790-5AC2516D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5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 </a:t>
            </a:r>
            <a:br>
              <a:rPr lang="nb-NO" dirty="0"/>
            </a:br>
            <a:r>
              <a:rPr lang="nb-NO" b="1" dirty="0"/>
              <a:t>Medlemmer av evalueringspanel MTKJ 2021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CE0F-2F9E-4E48-8654-25F91903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84" y="1254124"/>
            <a:ext cx="10515600" cy="4809791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dirty="0"/>
              <a:t>Faglærere fra programmet:</a:t>
            </a:r>
          </a:p>
          <a:p>
            <a:pPr lvl="0">
              <a:spcBef>
                <a:spcPts val="0"/>
              </a:spcBef>
            </a:pPr>
            <a:r>
              <a:rPr lang="nb-NO" dirty="0"/>
              <a:t>Sigurd Skogestad (leder)</a:t>
            </a:r>
          </a:p>
          <a:p>
            <a:pPr lvl="0">
              <a:spcBef>
                <a:spcPts val="0"/>
              </a:spcBef>
            </a:pPr>
            <a:r>
              <a:rPr lang="nb-NO" dirty="0"/>
              <a:t>Svein Sunde. Institutt for materialteknologi og faglærer innføringsemnet</a:t>
            </a:r>
          </a:p>
          <a:p>
            <a:pPr lvl="0">
              <a:spcBef>
                <a:spcPts val="0"/>
              </a:spcBef>
            </a:pPr>
            <a:r>
              <a:rPr lang="nb-NO" dirty="0"/>
              <a:t>Berit L. Strand, institutt for bioteknologi</a:t>
            </a:r>
          </a:p>
          <a:p>
            <a:pPr lvl="0">
              <a:spcBef>
                <a:spcPts val="0"/>
              </a:spcBef>
            </a:pPr>
            <a:r>
              <a:rPr lang="fi-FI" dirty="0"/>
              <a:t>Solon Oikonomopoulos</a:t>
            </a:r>
            <a:r>
              <a:rPr lang="nb-NO" dirty="0"/>
              <a:t>, Institutt for kjemi</a:t>
            </a:r>
          </a:p>
          <a:p>
            <a:pPr marL="0" lv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Vitenskapelig fra utenlandsk utdanningsinstitusjon:</a:t>
            </a:r>
          </a:p>
          <a:p>
            <a:pPr lvl="0">
              <a:spcBef>
                <a:spcPts val="0"/>
              </a:spcBef>
            </a:pPr>
            <a:r>
              <a:rPr lang="en-US" dirty="0"/>
              <a:t>Jakob Huusom, Study coordinator for chemical and biochemical engineering at DTU (from 2022).</a:t>
            </a:r>
            <a:endParaRPr lang="nb-NO" dirty="0"/>
          </a:p>
          <a:p>
            <a:pPr mar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Arbeidslivsrepresentanter </a:t>
            </a:r>
          </a:p>
          <a:p>
            <a:pPr lvl="0">
              <a:spcBef>
                <a:spcPts val="0"/>
              </a:spcBef>
            </a:pPr>
            <a:r>
              <a:rPr lang="nb-NO" dirty="0"/>
              <a:t>Trond Brandvik, Hydro Årdal. MTKJ i 2015, doktorgrad fra materialteknologi. </a:t>
            </a:r>
          </a:p>
          <a:p>
            <a:pPr lvl="0">
              <a:spcBef>
                <a:spcPts val="0"/>
              </a:spcBef>
            </a:pPr>
            <a:r>
              <a:rPr lang="en-US" dirty="0"/>
              <a:t>Anders Runningen, </a:t>
            </a:r>
            <a:r>
              <a:rPr lang="en-US" dirty="0" err="1"/>
              <a:t>Wärtsilä</a:t>
            </a:r>
            <a:r>
              <a:rPr lang="en-US" dirty="0"/>
              <a:t> Gas Solutions AS, </a:t>
            </a:r>
            <a:r>
              <a:rPr lang="en-US" dirty="0" err="1"/>
              <a:t>siv.ing</a:t>
            </a:r>
            <a:r>
              <a:rPr lang="en-US" dirty="0"/>
              <a:t>. MTKJ 2019.</a:t>
            </a:r>
            <a:endParaRPr lang="nb-NO" dirty="0"/>
          </a:p>
          <a:p>
            <a:pPr mar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Studenter:</a:t>
            </a:r>
          </a:p>
          <a:p>
            <a:pPr lvl="0">
              <a:spcBef>
                <a:spcPts val="0"/>
              </a:spcBef>
            </a:pPr>
            <a:r>
              <a:rPr lang="nb-NO" dirty="0"/>
              <a:t>Pelle Oscar Mandrup Jensen, 3. klasse, bioteknologi</a:t>
            </a:r>
          </a:p>
          <a:p>
            <a:pPr lvl="0">
              <a:spcBef>
                <a:spcPts val="0"/>
              </a:spcBef>
            </a:pPr>
            <a:r>
              <a:rPr lang="nb-NO" dirty="0"/>
              <a:t>Amund Andreassen, 3. klasse, prosess</a:t>
            </a:r>
          </a:p>
          <a:p>
            <a:pPr lvl="0">
              <a:spcBef>
                <a:spcPts val="0"/>
              </a:spcBef>
            </a:pPr>
            <a:r>
              <a:rPr lang="nb-NO" dirty="0"/>
              <a:t>Vegard Gjeldvik Jervell; 4. klasse, material</a:t>
            </a:r>
          </a:p>
          <a:p>
            <a:pPr lvl="0">
              <a:spcBef>
                <a:spcPts val="0"/>
              </a:spcBef>
            </a:pPr>
            <a:r>
              <a:rPr lang="nb-NO" dirty="0"/>
              <a:t>Madelen Rudolfsen; 3. klasse, organisk</a:t>
            </a:r>
          </a:p>
          <a:p>
            <a:pPr>
              <a:spcBef>
                <a:spcPts val="0"/>
              </a:spcBef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Sekretær:</a:t>
            </a:r>
          </a:p>
          <a:p>
            <a:pPr lvl="0">
              <a:spcBef>
                <a:spcPts val="0"/>
              </a:spcBef>
            </a:pPr>
            <a:r>
              <a:rPr lang="nb-NO" dirty="0"/>
              <a:t>Hege Johannessen</a:t>
            </a:r>
          </a:p>
          <a:p>
            <a:pPr mar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I tillegg inviteres medlemmene i programrådet til å følge arbeidet og komme med innspill.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184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EBED-8E67-45AD-A006-E6F3F011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 / Anbefalinger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E277-CFBC-4DC0-BF7C-A652A16D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Digitalisering: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 må være en klar streng gjennom hele studiet med bruk av programmering (Python pr. i dag), slik at studentene ser programmering (Python) som et naturlig redskap i sitt daglige arbeid. Siden fagoppleggene kan endre fra år til år vil dette kreve en kontinuerlig koordinering mellom fagene.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Bærekraft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 mener at MTKJ er det studieprogrammet i Norge som best bygger opp den teknologiske basisen for å kunne lage et bærekraftig samfunn. Vi tenker da på basiskompetansen i kjemi, biologi, ingeniørfag og systemkompetansen. I det innledende faget i Generell kjemi kan det gis en innledende oversikt over bærekraft. Ellers skal bærekraft inngå som et element i de fleste dag, f.eks. gjennom øvinger. En mulighet for å styrke fokuset ytterligere er å innføre såkalte «Signaturfag» for bærekraft. MTKJ-studiet utmerker seg i forhold de fleste andre studiene ved NTNU ved at man lærer kjemisk teori som er grunnlaget for nye bærekraftige løsninger. Det er viktig å synliggjøre dette. Rent konkret foreslås det i emnebeskrivelsene tar inn mot slutten en setning eller to for hver emne (der det er aktuelt):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Bioteknologi: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MTKJ har bioteknologi i navnet på studieprogrammet og for å understreke må det tas inn eksempler om bioteknologi i flere fag, f.eks. i prosessfagene (prosessteknikk, separasjonsteknikk, kjemisk reaksjonsteknikk). I dag inngår ikke biokjemi som en obligatorisk del av MTKJ-studiet, men det bør vurderes å ta inn noe, f.eks. i det obligatoriske bioteknologi-faget.  Dette kan også gjøre det mulig å gjøre 5. semester likt for alle studentene. I dag har man en «permanent overgangsordning» der studentene må velge mellom Biokjemi 1 og materialteknologi.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Arbeidslivsrelevans. 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Studiet er vurdert til å dekke arbeidslivets behov godt når det gjelder det rent faglige («harde» ferdigheter). Når det gjelder de «myke» ferdigheter så kan disse styrkes ved å ta i bruk mer prosjektarbeid og muntlige presentasjoner. Disse burde telle med i sluttkarakteren, men dette synes nå vanskeligere ved at NTNUs styre har vedtatt at man fra høsten 2022 ikke lenger kan ha såkalt «mappevurdering».</a:t>
            </a:r>
          </a:p>
        </p:txBody>
      </p:sp>
    </p:spTree>
    <p:extLst>
      <p:ext uri="{BB962C8B-B14F-4D97-AF65-F5344CB8AC3E}">
        <p14:creationId xmlns:p14="http://schemas.microsoft.com/office/powerpoint/2010/main" val="27200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FE75-68F4-4E6E-8159-5CDA6631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Programråd MTKJ, vår 2022</a:t>
            </a:r>
            <a:endParaRPr lang="nb-NO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60E83E-BD31-4CE5-8323-3B5F5716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Leder: Sigurd Skogestad </a:t>
            </a:r>
          </a:p>
          <a:p>
            <a:r>
              <a:rPr lang="nb-NO" dirty="0"/>
              <a:t>Kjemisk prosessteknologi: Hanna Knuutila </a:t>
            </a:r>
          </a:p>
          <a:p>
            <a:r>
              <a:rPr lang="nb-NO" dirty="0"/>
              <a:t>Kjemi: Solon Oikonomopoulos </a:t>
            </a:r>
          </a:p>
          <a:p>
            <a:r>
              <a:rPr lang="nb-NO" dirty="0"/>
              <a:t>Materialteknologi: Sondre Kvalvåg Schnell (vara: Hilde Lea Lein)</a:t>
            </a:r>
          </a:p>
          <a:p>
            <a:r>
              <a:rPr lang="nb-NO" dirty="0"/>
              <a:t>Bioteknologi: Anita Nordeng Jakobsen </a:t>
            </a:r>
          </a:p>
          <a:p>
            <a:r>
              <a:rPr lang="nb-NO" dirty="0"/>
              <a:t>3 studenter: Jakob Ravnestad, Mathilde Juell, Håkon Ulvik</a:t>
            </a:r>
          </a:p>
          <a:p>
            <a:r>
              <a:rPr lang="nb-NO" dirty="0"/>
              <a:t>Ekstern: Sigrid Lædre (SINTEF) og Torfinn Haaland (GE Healthcare)</a:t>
            </a:r>
          </a:p>
          <a:p>
            <a:r>
              <a:rPr lang="nb-NO" dirty="0"/>
              <a:t>Sekretær: Hege Johannessen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237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718D-7005-4F9D-8EC8-BA288AFD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nb-NO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nb-NO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oordinering mellom fag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D100E-89CF-4EC8-A4A1-9AF5E0850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Programmering (Python)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Bærekraft</a:t>
            </a:r>
            <a:endParaRPr lang="nb-NO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Matematikk</a:t>
            </a:r>
          </a:p>
          <a:p>
            <a:pPr marL="742950" lvl="1" indent="-285750"/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Termodynamikk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Andre</a:t>
            </a:r>
            <a:endParaRPr lang="nb-NO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761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F4A12-7545-448E-9297-E686642F0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0216"/>
            <a:ext cx="979414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436D6-CB42-4C5F-B2C1-DE05838D9454}"/>
              </a:ext>
            </a:extLst>
          </p:cNvPr>
          <p:cNvSpPr txBox="1"/>
          <p:nvPr/>
        </p:nvSpPr>
        <p:spPr>
          <a:xfrm>
            <a:off x="277225" y="4731554"/>
            <a:ext cx="66893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 Knut Rolstad: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TFY4104 brukes Python i forbindelse med </a:t>
            </a:r>
            <a:r>
              <a:rPr lang="nb-N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fysikklab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 et legeme ruller langs en bane med form y(x) generert av et Python-skript. 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Studentene skal implementere en enkel </a:t>
            </a:r>
            <a:r>
              <a:rPr lang="nb-N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Euler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-rutine for å løse et sett med 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differensiallikninger for å kunne simulere bevegelsen til legemet som ruller, 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 studere avvik mellom numerisk modell og faktiske observasjoner.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081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900-1F36-4383-90CB-641C6B62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6. Faglig nivå studenter etter </a:t>
            </a:r>
            <a:r>
              <a:rPr lang="nb-NO" dirty="0" err="1"/>
              <a:t>Covid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C54CA-C042-44C5-B48B-11623658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Erfaringer fra Generell kjemi (Svein Sunde)</a:t>
            </a:r>
          </a:p>
        </p:txBody>
      </p:sp>
    </p:spTree>
    <p:extLst>
      <p:ext uri="{BB962C8B-B14F-4D97-AF65-F5344CB8AC3E}">
        <p14:creationId xmlns:p14="http://schemas.microsoft.com/office/powerpoint/2010/main" val="3416816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AB76-C46F-44E5-8BF3-F7C855E8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7. Eventuelt /Diskusjon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A2D6-50AB-4500-9593-DAD2B493E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5163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625-52FA-44B6-9CE1-1F861D08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3. Klasse har sendt ut spørreskjema om eksamen høsten  2021.  66 svar.  </a:t>
            </a:r>
            <a:r>
              <a:rPr lang="nb-NO"/>
              <a:t>(Mathilde Juell)</a:t>
            </a:r>
            <a:endParaRPr lang="nb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3EAC11-372B-45B5-82BE-E410986FB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1642" y="2377440"/>
            <a:ext cx="6415017" cy="27265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B3E316-01F0-4AEA-A7FA-CF1A01155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66" y="1578146"/>
            <a:ext cx="5360876" cy="4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7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7D3C-1B37-4E87-8202-DF29DECA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1. Dagens MTKJ-studium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C058-20D9-41D2-A260-DCBD4CDAC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Integrert 5-årig master i «industriell kjemi og bioteknologi»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2 ½ år felles  (nesten)</a:t>
            </a:r>
          </a:p>
          <a:p>
            <a:pPr lvl="1"/>
            <a:r>
              <a:rPr lang="nb-NO" dirty="0"/>
              <a:t>Valg mellom Biokjemi 1 og Materialteknologi i 5. semester</a:t>
            </a:r>
          </a:p>
          <a:p>
            <a:r>
              <a:rPr lang="nb-NO" dirty="0"/>
              <a:t>2 ½ år spesialisering. Fire valg (og fire institutter):</a:t>
            </a:r>
          </a:p>
          <a:p>
            <a:pPr lvl="1"/>
            <a:r>
              <a:rPr lang="nb-NO" dirty="0"/>
              <a:t>Bioteknologi</a:t>
            </a:r>
          </a:p>
          <a:p>
            <a:pPr lvl="1"/>
            <a:r>
              <a:rPr lang="nb-NO" dirty="0"/>
              <a:t>Kjemi (organisk, analytisk, teoretisk)</a:t>
            </a:r>
          </a:p>
          <a:p>
            <a:pPr lvl="1"/>
            <a:r>
              <a:rPr lang="nb-NO" dirty="0"/>
              <a:t>Kjemisk prosessteknologi</a:t>
            </a:r>
          </a:p>
          <a:p>
            <a:pPr lvl="1"/>
            <a:r>
              <a:rPr lang="nb-NO" dirty="0"/>
              <a:t>Materialkjemi</a:t>
            </a:r>
          </a:p>
        </p:txBody>
      </p:sp>
    </p:spTree>
    <p:extLst>
      <p:ext uri="{BB962C8B-B14F-4D97-AF65-F5344CB8AC3E}">
        <p14:creationId xmlns:p14="http://schemas.microsoft.com/office/powerpoint/2010/main" val="57328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341DC3B-C6A5-439E-AFE5-CE9C188543D6}"/>
              </a:ext>
            </a:extLst>
          </p:cNvPr>
          <p:cNvGrpSpPr/>
          <p:nvPr/>
        </p:nvGrpSpPr>
        <p:grpSpPr>
          <a:xfrm>
            <a:off x="5944203" y="163055"/>
            <a:ext cx="6459671" cy="4378866"/>
            <a:chOff x="5985509" y="5513"/>
            <a:chExt cx="6539210" cy="45311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09C8F8-34E3-42E3-BD78-D07169BFB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5509" y="5513"/>
              <a:ext cx="6539210" cy="4531106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69F802-F967-40FF-A2B2-DE5224EE74CC}"/>
                </a:ext>
              </a:extLst>
            </p:cNvPr>
            <p:cNvGrpSpPr/>
            <p:nvPr/>
          </p:nvGrpSpPr>
          <p:grpSpPr>
            <a:xfrm>
              <a:off x="8796361" y="1363646"/>
              <a:ext cx="3259284" cy="2680985"/>
              <a:chOff x="8796361" y="1363646"/>
              <a:chExt cx="3259284" cy="268098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67375F-0D61-4120-A575-AB53A9648C0D}"/>
                  </a:ext>
                </a:extLst>
              </p:cNvPr>
              <p:cNvSpPr txBox="1"/>
              <p:nvPr/>
            </p:nvSpPr>
            <p:spPr>
              <a:xfrm>
                <a:off x="9314335" y="1363646"/>
                <a:ext cx="27413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solidFill>
                      <a:srgbClr val="FF0000"/>
                    </a:solidFill>
                  </a:rPr>
                  <a:t>Ida-Marie Høyvik / Eirik Kjønstad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E638B-2BF6-49B1-91D7-EFA6D8096291}"/>
                  </a:ext>
                </a:extLst>
              </p:cNvPr>
              <p:cNvSpPr txBox="1"/>
              <p:nvPr/>
            </p:nvSpPr>
            <p:spPr>
              <a:xfrm>
                <a:off x="9446680" y="1626533"/>
                <a:ext cx="2002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solidFill>
                      <a:srgbClr val="FF0000"/>
                    </a:solidFill>
                  </a:rPr>
                  <a:t>Elisabeth Jacobsen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2AD9E9-AEDC-4A49-85A7-E1E098077107}"/>
                  </a:ext>
                </a:extLst>
              </p:cNvPr>
              <p:cNvSpPr txBox="1"/>
              <p:nvPr/>
            </p:nvSpPr>
            <p:spPr>
              <a:xfrm>
                <a:off x="9906376" y="2112969"/>
                <a:ext cx="2002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solidFill>
                      <a:srgbClr val="FF0000"/>
                    </a:solidFill>
                  </a:rPr>
                  <a:t>Espen Sandnes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D6C060-A1EF-4CD2-AB33-03C81E5382E0}"/>
                  </a:ext>
                </a:extLst>
              </p:cNvPr>
              <p:cNvSpPr txBox="1"/>
              <p:nvPr/>
            </p:nvSpPr>
            <p:spPr>
              <a:xfrm>
                <a:off x="8796361" y="3262096"/>
                <a:ext cx="2002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solidFill>
                      <a:srgbClr val="FF0000"/>
                    </a:solidFill>
                  </a:rPr>
                  <a:t>Berit Løkensgard Strand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FB5C97-DFC6-4ED3-B723-5297B34CB557}"/>
                  </a:ext>
                </a:extLst>
              </p:cNvPr>
              <p:cNvSpPr txBox="1"/>
              <p:nvPr/>
            </p:nvSpPr>
            <p:spPr>
              <a:xfrm>
                <a:off x="9191757" y="3736854"/>
                <a:ext cx="2002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solidFill>
                      <a:srgbClr val="FF0000"/>
                    </a:solidFill>
                  </a:rPr>
                  <a:t>Hanna Knuutila 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45FE63-F1DD-4295-8820-F3A187F7533F}"/>
              </a:ext>
            </a:extLst>
          </p:cNvPr>
          <p:cNvGrpSpPr/>
          <p:nvPr/>
        </p:nvGrpSpPr>
        <p:grpSpPr>
          <a:xfrm>
            <a:off x="1881382" y="4319508"/>
            <a:ext cx="6284859" cy="2573857"/>
            <a:chOff x="1700908" y="4284143"/>
            <a:chExt cx="6284859" cy="257385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594B8D4-B03E-4484-A4EF-1BE42FFA3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0908" y="4284143"/>
              <a:ext cx="6284859" cy="2488493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C7AEF0E-C21A-4688-B618-E7902D990B64}"/>
                </a:ext>
              </a:extLst>
            </p:cNvPr>
            <p:cNvGrpSpPr/>
            <p:nvPr/>
          </p:nvGrpSpPr>
          <p:grpSpPr>
            <a:xfrm>
              <a:off x="4714226" y="5622493"/>
              <a:ext cx="2004395" cy="1235507"/>
              <a:chOff x="4714226" y="5622493"/>
              <a:chExt cx="2004395" cy="123550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295BB-9B84-40B6-ADAD-54EF78A858EA}"/>
                  </a:ext>
                </a:extLst>
              </p:cNvPr>
              <p:cNvSpPr txBox="1"/>
              <p:nvPr/>
            </p:nvSpPr>
            <p:spPr>
              <a:xfrm>
                <a:off x="4714226" y="5622493"/>
                <a:ext cx="2002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solidFill>
                      <a:srgbClr val="FF0000"/>
                    </a:solidFill>
                  </a:rPr>
                  <a:t>Jana Jakobsen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7867B9-1A78-4CCA-9512-A15F9F25B7DB}"/>
                  </a:ext>
                </a:extLst>
              </p:cNvPr>
              <p:cNvSpPr txBox="1"/>
              <p:nvPr/>
            </p:nvSpPr>
            <p:spPr>
              <a:xfrm>
                <a:off x="4716232" y="5864647"/>
                <a:ext cx="2002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solidFill>
                      <a:srgbClr val="FF0000"/>
                    </a:solidFill>
                  </a:rPr>
                  <a:t>Jia Yang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94CBD9-70B6-438E-B908-AC0A2F9C0E77}"/>
                  </a:ext>
                </a:extLst>
              </p:cNvPr>
              <p:cNvSpPr txBox="1"/>
              <p:nvPr/>
            </p:nvSpPr>
            <p:spPr>
              <a:xfrm>
                <a:off x="4714226" y="6320148"/>
                <a:ext cx="2002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solidFill>
                      <a:srgbClr val="FF0000"/>
                    </a:solidFill>
                  </a:rPr>
                  <a:t>Hilde Lea Lein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EFF186-5C57-4C6A-AE79-A6BB5B6B7241}"/>
                  </a:ext>
                </a:extLst>
              </p:cNvPr>
              <p:cNvSpPr txBox="1"/>
              <p:nvPr/>
            </p:nvSpPr>
            <p:spPr>
              <a:xfrm>
                <a:off x="4714226" y="6550223"/>
                <a:ext cx="2002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>
                    <a:solidFill>
                      <a:srgbClr val="FF0000"/>
                    </a:solidFill>
                  </a:rPr>
                  <a:t>Finn </a:t>
                </a:r>
                <a:r>
                  <a:rPr lang="nb-NO" sz="1400" dirty="0" err="1">
                    <a:solidFill>
                      <a:srgbClr val="FF0000"/>
                    </a:solidFill>
                  </a:rPr>
                  <a:t>Aachmann</a:t>
                </a:r>
                <a:r>
                  <a:rPr lang="nb-NO" sz="1400" dirty="0">
                    <a:solidFill>
                      <a:srgbClr val="FF0000"/>
                    </a:solidFill>
                  </a:rPr>
                  <a:t> ++</a:t>
                </a:r>
              </a:p>
            </p:txBody>
          </p:sp>
        </p:grpSp>
      </p:grpSp>
      <p:sp>
        <p:nvSpPr>
          <p:cNvPr id="29" name="Right Brace 28">
            <a:extLst>
              <a:ext uri="{FF2B5EF4-FFF2-40B4-BE49-F238E27FC236}">
                <a16:creationId xmlns:a16="http://schemas.microsoft.com/office/drawing/2014/main" id="{05EC5C29-D36C-4685-AD45-D9454EA91C88}"/>
              </a:ext>
            </a:extLst>
          </p:cNvPr>
          <p:cNvSpPr/>
          <p:nvPr/>
        </p:nvSpPr>
        <p:spPr>
          <a:xfrm>
            <a:off x="7906041" y="6401363"/>
            <a:ext cx="126556" cy="40663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362FE8-D908-4722-96D2-09526F01DD35}"/>
              </a:ext>
            </a:extLst>
          </p:cNvPr>
          <p:cNvSpPr txBox="1"/>
          <p:nvPr/>
        </p:nvSpPr>
        <p:spPr>
          <a:xfrm>
            <a:off x="8040335" y="6400922"/>
            <a:ext cx="390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Overgangsording</a:t>
            </a:r>
            <a:r>
              <a:rPr lang="nb-NO" dirty="0"/>
              <a:t> 2021 og 2022: Velg en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539940-B6B4-4E35-9246-20E7433C788E}"/>
              </a:ext>
            </a:extLst>
          </p:cNvPr>
          <p:cNvGrpSpPr/>
          <p:nvPr/>
        </p:nvGrpSpPr>
        <p:grpSpPr>
          <a:xfrm>
            <a:off x="106276" y="-75465"/>
            <a:ext cx="5746295" cy="4531106"/>
            <a:chOff x="106276" y="-75465"/>
            <a:chExt cx="5746295" cy="45311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0A1D108-6623-4825-96F3-CAC332409ECF}"/>
                </a:ext>
              </a:extLst>
            </p:cNvPr>
            <p:cNvGrpSpPr/>
            <p:nvPr/>
          </p:nvGrpSpPr>
          <p:grpSpPr>
            <a:xfrm>
              <a:off x="106276" y="-75465"/>
              <a:ext cx="5746295" cy="4531106"/>
              <a:chOff x="239214" y="-79427"/>
              <a:chExt cx="5746295" cy="453110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F055BC1-4B6A-4366-94AB-DFE353292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214" y="-79427"/>
                <a:ext cx="5746295" cy="4531106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E522D91-816A-4169-9BE3-C0B1D2F30E89}"/>
                  </a:ext>
                </a:extLst>
              </p:cNvPr>
              <p:cNvGrpSpPr/>
              <p:nvPr/>
            </p:nvGrpSpPr>
            <p:grpSpPr>
              <a:xfrm>
                <a:off x="2325312" y="2244267"/>
                <a:ext cx="2554962" cy="2055673"/>
                <a:chOff x="2325312" y="2244267"/>
                <a:chExt cx="2554962" cy="2055673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5081FB-EAF2-4FD3-9175-2D1FBCD9C417}"/>
                    </a:ext>
                  </a:extLst>
                </p:cNvPr>
                <p:cNvSpPr txBox="1"/>
                <p:nvPr/>
              </p:nvSpPr>
              <p:spPr>
                <a:xfrm>
                  <a:off x="2325312" y="2244267"/>
                  <a:ext cx="13195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dirty="0">
                      <a:solidFill>
                        <a:srgbClr val="FF0000"/>
                      </a:solidFill>
                    </a:rPr>
                    <a:t>Svein Sunde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A5791D7-43A7-4021-891B-EF6C1F4FEBCD}"/>
                    </a:ext>
                  </a:extLst>
                </p:cNvPr>
                <p:cNvSpPr txBox="1"/>
                <p:nvPr/>
              </p:nvSpPr>
              <p:spPr>
                <a:xfrm>
                  <a:off x="3560682" y="3407447"/>
                  <a:ext cx="13195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dirty="0">
                      <a:solidFill>
                        <a:srgbClr val="FF0000"/>
                      </a:solidFill>
                    </a:rPr>
                    <a:t>Titus van Erp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671205D-DD16-44D9-ADAB-C9AE20822C5D}"/>
                    </a:ext>
                  </a:extLst>
                </p:cNvPr>
                <p:cNvSpPr txBox="1"/>
                <p:nvPr/>
              </p:nvSpPr>
              <p:spPr>
                <a:xfrm>
                  <a:off x="2444268" y="3613855"/>
                  <a:ext cx="15787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dirty="0">
                      <a:solidFill>
                        <a:srgbClr val="FF0000"/>
                      </a:solidFill>
                    </a:rPr>
                    <a:t>Johannes Jäschke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D6256BB-A857-446A-B1B8-DC6B688C0A19}"/>
                    </a:ext>
                  </a:extLst>
                </p:cNvPr>
                <p:cNvSpPr txBox="1"/>
                <p:nvPr/>
              </p:nvSpPr>
              <p:spPr>
                <a:xfrm>
                  <a:off x="2444268" y="3992163"/>
                  <a:ext cx="200238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dirty="0">
                      <a:solidFill>
                        <a:srgbClr val="FF0000"/>
                      </a:solidFill>
                    </a:rPr>
                    <a:t>Mari-Ann Einarsrud </a:t>
                  </a: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E0214B-DEAE-4937-B976-427C0546B588}"/>
                </a:ext>
              </a:extLst>
            </p:cNvPr>
            <p:cNvSpPr txBox="1"/>
            <p:nvPr/>
          </p:nvSpPr>
          <p:spPr>
            <a:xfrm>
              <a:off x="3142464" y="2228235"/>
              <a:ext cx="1495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accent6">
                      <a:lumMod val="75000"/>
                    </a:schemeClr>
                  </a:solidFill>
                </a:rPr>
                <a:t>Innføringsemne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2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264CF3-E172-460F-ABD5-AF4D25C91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23" y="119352"/>
            <a:ext cx="5952061" cy="2780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5A6C9E-57FE-49D8-A17A-7A2DDF0C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324" y="2914780"/>
            <a:ext cx="5876658" cy="35780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A00165-ADB5-4DCB-9718-8EBDF1868874}"/>
              </a:ext>
            </a:extLst>
          </p:cNvPr>
          <p:cNvSpPr txBox="1"/>
          <p:nvPr/>
        </p:nvSpPr>
        <p:spPr>
          <a:xfrm>
            <a:off x="541605" y="4248442"/>
            <a:ext cx="200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NY fra høsten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AA3F2-EC09-48B0-894B-2611D6C2662A}"/>
              </a:ext>
            </a:extLst>
          </p:cNvPr>
          <p:cNvSpPr txBox="1"/>
          <p:nvPr/>
        </p:nvSpPr>
        <p:spPr>
          <a:xfrm>
            <a:off x="3962400" y="4248442"/>
            <a:ext cx="968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Knut Rolstad</a:t>
            </a:r>
          </a:p>
        </p:txBody>
      </p:sp>
    </p:spTree>
    <p:extLst>
      <p:ext uri="{BB962C8B-B14F-4D97-AF65-F5344CB8AC3E}">
        <p14:creationId xmlns:p14="http://schemas.microsoft.com/office/powerpoint/2010/main" val="119936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2D17-1C3E-4A9A-8904-2D9DBE68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AAB6BF-7513-45BF-BFAD-40D1ADD97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678" y="288388"/>
            <a:ext cx="8126922" cy="5888575"/>
          </a:xfrm>
        </p:spPr>
      </p:pic>
    </p:spTree>
    <p:extLst>
      <p:ext uri="{BB962C8B-B14F-4D97-AF65-F5344CB8AC3E}">
        <p14:creationId xmlns:p14="http://schemas.microsoft.com/office/powerpoint/2010/main" val="320488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B591-DADE-4A25-91D0-A22B3723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085ADA-961C-4229-8301-BC24FBCFA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447" y="317556"/>
            <a:ext cx="8034784" cy="5859407"/>
          </a:xfrm>
        </p:spPr>
      </p:pic>
    </p:spTree>
    <p:extLst>
      <p:ext uri="{BB962C8B-B14F-4D97-AF65-F5344CB8AC3E}">
        <p14:creationId xmlns:p14="http://schemas.microsoft.com/office/powerpoint/2010/main" val="263234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68C9-6428-4E33-BBE4-C4851E77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9982"/>
            <a:ext cx="2490216" cy="1325563"/>
          </a:xfrm>
        </p:spPr>
        <p:txBody>
          <a:bodyPr>
            <a:normAutofit/>
          </a:bodyPr>
          <a:lstStyle/>
          <a:p>
            <a:r>
              <a:rPr lang="nb-NO" sz="2800" dirty="0"/>
              <a:t>TMA4101 – Matematikk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380B-EED2-4A7E-B112-ABC58D45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4" y="1578656"/>
            <a:ext cx="2490216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nb-NO" sz="16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Lineær algebra: Lineære </a:t>
            </a:r>
            <a:r>
              <a:rPr lang="nb-NO" sz="16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likningssystemer</a:t>
            </a:r>
            <a:r>
              <a:rPr lang="nb-NO" sz="16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6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Gausseliminasjon</a:t>
            </a:r>
            <a:r>
              <a:rPr lang="nb-NO" sz="16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. Matriseregning. Lineær uavhengighet. Egenvektorer </a:t>
            </a:r>
          </a:p>
          <a:p>
            <a:pPr marL="514350" indent="-514350">
              <a:buAutoNum type="arabicPeriod"/>
            </a:pPr>
            <a:r>
              <a:rPr lang="nb-NO" sz="16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Kalkulus</a:t>
            </a:r>
            <a:r>
              <a:rPr lang="nb-NO" sz="16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: Følger og rekker. Funksjoner av én variabel. Kontinuitet, derivasjon og integrasjon, samt anvendelser av disse. Numeriske metoder for derivasjon, integrasjon og likningsløsning. Første ordens differensiallikninger</a:t>
            </a:r>
            <a:endParaRPr lang="nb-NO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1691D5-5FBD-4B28-B46F-0C5F88A7087D}"/>
              </a:ext>
            </a:extLst>
          </p:cNvPr>
          <p:cNvSpPr txBox="1">
            <a:spLocks/>
          </p:cNvSpPr>
          <p:nvPr/>
        </p:nvSpPr>
        <p:spPr>
          <a:xfrm>
            <a:off x="2777709" y="230188"/>
            <a:ext cx="24140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2800" dirty="0"/>
              <a:t>TMA4106 – Matematikk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61890C-FCF0-42F8-A57D-F7D83F73183A}"/>
              </a:ext>
            </a:extLst>
          </p:cNvPr>
          <p:cNvSpPr txBox="1">
            <a:spLocks/>
          </p:cNvSpPr>
          <p:nvPr/>
        </p:nvSpPr>
        <p:spPr>
          <a:xfrm>
            <a:off x="2620842" y="1619251"/>
            <a:ext cx="24902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nb-NO" sz="16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Komplekse tall. Det komplekse planet. Polar form. Algebraens fundamentalteorem. </a:t>
            </a:r>
          </a:p>
          <a:p>
            <a:pPr marL="514350" indent="-514350">
              <a:buAutoNum type="arabicPeriod"/>
            </a:pPr>
            <a:r>
              <a:rPr lang="nb-NO" sz="16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Lineær algebra: Egenverdier og egenrom. Vektorrom og lineæravbildninger. Indreproduktrom. </a:t>
            </a:r>
          </a:p>
          <a:p>
            <a:pPr marL="514350" indent="-514350">
              <a:buAutoNum type="arabicPeriod"/>
            </a:pPr>
            <a:r>
              <a:rPr lang="nb-NO" sz="16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Kalkulus</a:t>
            </a:r>
            <a:r>
              <a:rPr lang="nb-NO" sz="16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: Vektorvaluerte funksjoner av én variabel. </a:t>
            </a:r>
            <a:r>
              <a:rPr lang="nb-NO" sz="16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Fourierrekker</a:t>
            </a:r>
            <a:r>
              <a:rPr lang="nb-NO" sz="16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. Systemer av differensiallikninger. Andreordens differensiallikninger. Bølgelikningen.</a:t>
            </a:r>
            <a:endParaRPr lang="nb-NO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7E9403-4B8A-45EA-9F73-5685E33CEF92}"/>
              </a:ext>
            </a:extLst>
          </p:cNvPr>
          <p:cNvSpPr txBox="1">
            <a:spLocks/>
          </p:cNvSpPr>
          <p:nvPr/>
        </p:nvSpPr>
        <p:spPr>
          <a:xfrm>
            <a:off x="7569023" y="266699"/>
            <a:ext cx="24140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TMA4111 – Matematikk 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8CD880-FB62-424D-B3C1-796907A4689D}"/>
              </a:ext>
            </a:extLst>
          </p:cNvPr>
          <p:cNvSpPr txBox="1">
            <a:spLocks/>
          </p:cNvSpPr>
          <p:nvPr/>
        </p:nvSpPr>
        <p:spPr>
          <a:xfrm>
            <a:off x="7656243" y="1557679"/>
            <a:ext cx="2081204" cy="2934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+mj-lt"/>
              <a:buAutoNum type="arabicPeriod"/>
            </a:pPr>
            <a:r>
              <a:rPr lang="nb-NO" sz="15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Tovariabel</a:t>
            </a:r>
            <a:r>
              <a:rPr lang="nb-NO" sz="15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5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kalkulus</a:t>
            </a:r>
            <a:r>
              <a:rPr lang="nb-NO" sz="15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: funksjoner av to uavhengige variable, partiellderivasjon, multiple integraler og </a:t>
            </a:r>
            <a:r>
              <a:rPr lang="nb-NO" sz="15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vektorkalkulus</a:t>
            </a:r>
            <a:r>
              <a:rPr lang="nb-NO" sz="15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nb-NO" sz="15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Laplace</a:t>
            </a:r>
            <a:r>
              <a:rPr lang="nb-NO" sz="15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- og </a:t>
            </a:r>
            <a:r>
              <a:rPr lang="nb-NO" sz="15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fouriertransform</a:t>
            </a:r>
            <a:endParaRPr lang="nb-NO" sz="1500" b="0" i="0" dirty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514350" indent="-514350">
              <a:buAutoNum type="arabicPeriod"/>
            </a:pPr>
            <a:endParaRPr lang="nb-N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18B54B-F7D5-4266-AE7C-EBDF7DE98FFA}"/>
              </a:ext>
            </a:extLst>
          </p:cNvPr>
          <p:cNvSpPr txBox="1">
            <a:spLocks/>
          </p:cNvSpPr>
          <p:nvPr/>
        </p:nvSpPr>
        <p:spPr>
          <a:xfrm>
            <a:off x="10080181" y="266699"/>
            <a:ext cx="24140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TMA4121 – Matematikk 4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221F1F-4F40-41E3-9A7F-F5D68BBC6BBC}"/>
              </a:ext>
            </a:extLst>
          </p:cNvPr>
          <p:cNvSpPr txBox="1">
            <a:spLocks/>
          </p:cNvSpPr>
          <p:nvPr/>
        </p:nvSpPr>
        <p:spPr>
          <a:xfrm>
            <a:off x="9339942" y="1545545"/>
            <a:ext cx="2414016" cy="296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nb-NO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9120C5-091E-49BE-9AFC-7005C4F79BC8}"/>
              </a:ext>
            </a:extLst>
          </p:cNvPr>
          <p:cNvSpPr txBox="1">
            <a:spLocks/>
          </p:cNvSpPr>
          <p:nvPr/>
        </p:nvSpPr>
        <p:spPr>
          <a:xfrm>
            <a:off x="10042874" y="1549401"/>
            <a:ext cx="2081204" cy="296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5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Flervariabel </a:t>
            </a:r>
            <a:r>
              <a:rPr lang="nb-NO" sz="1500" b="0" i="0" dirty="0" err="1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kalkulus</a:t>
            </a:r>
            <a:r>
              <a:rPr lang="nb-NO" sz="15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, partielle differensiallikninger og kompleks funksjonsteori.</a:t>
            </a:r>
            <a:endParaRPr lang="nb-NO"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D00481-3EE8-40A1-AD32-7BDBC575EFB3}"/>
              </a:ext>
            </a:extLst>
          </p:cNvPr>
          <p:cNvSpPr txBox="1">
            <a:spLocks/>
          </p:cNvSpPr>
          <p:nvPr/>
        </p:nvSpPr>
        <p:spPr>
          <a:xfrm>
            <a:off x="5437317" y="230188"/>
            <a:ext cx="1844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/>
              <a:t>TMA4245 –Statistikk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613033-2025-4BE5-827D-62204BEDBB7C}"/>
              </a:ext>
            </a:extLst>
          </p:cNvPr>
          <p:cNvSpPr txBox="1">
            <a:spLocks/>
          </p:cNvSpPr>
          <p:nvPr/>
        </p:nvSpPr>
        <p:spPr>
          <a:xfrm>
            <a:off x="5329447" y="1572762"/>
            <a:ext cx="2081204" cy="4835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nb-NO" sz="60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1. Deskriptiv statistikk. Sannsynlighet for hendelser og stokastiske variabler. Uavhengige og avhengige stokastiske variabler. Betinget sannsynlighet. </a:t>
            </a:r>
          </a:p>
          <a:p>
            <a:pPr marL="0" indent="0" algn="l">
              <a:buNone/>
            </a:pPr>
            <a:r>
              <a:rPr lang="nb-NO" sz="60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2. En- og flerdimensjonale sannsynlighetsfordelinger. De viktigste klasser av endimensjonale sannsynlighetsfordelinger. Ekstremvariabler. </a:t>
            </a:r>
          </a:p>
          <a:p>
            <a:pPr marL="0" indent="0" algn="l">
              <a:buNone/>
            </a:pPr>
            <a:r>
              <a:rPr lang="nb-NO" sz="6000" dirty="0">
                <a:solidFill>
                  <a:srgbClr val="272833"/>
                </a:solidFill>
                <a:latin typeface="Open Sans" panose="020B0606030504020204" pitchFamily="34" charset="0"/>
              </a:rPr>
              <a:t>3. </a:t>
            </a:r>
            <a:r>
              <a:rPr lang="nb-NO" sz="60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Parameterestimering, intervallestimering og hypotesetesting for et- og to-utvalgsdata. </a:t>
            </a:r>
          </a:p>
          <a:p>
            <a:pPr marL="0" indent="0" algn="l">
              <a:buNone/>
            </a:pPr>
            <a:r>
              <a:rPr lang="nb-NO" sz="6000" dirty="0">
                <a:solidFill>
                  <a:srgbClr val="272833"/>
                </a:solidFill>
                <a:latin typeface="Open Sans" panose="020B0606030504020204" pitchFamily="34" charset="0"/>
              </a:rPr>
              <a:t>4. </a:t>
            </a:r>
            <a:r>
              <a:rPr lang="nb-NO" sz="6000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Enkel lineær regresjon.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856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1A3E-9385-4FDD-9731-16EE9C1A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AD651-8D79-4887-91A5-E64BE14E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B13FA-5250-4276-A989-812F5A7C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96" y="0"/>
            <a:ext cx="5318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6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Microsoft Office PowerPoint</Application>
  <PresentationFormat>Widescreen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Office Theme</vt:lpstr>
      <vt:lpstr>Faglærermøte MTKJ</vt:lpstr>
      <vt:lpstr>Programråd MTKJ, vår 2022</vt:lpstr>
      <vt:lpstr>1. Dagens MTKJ-studium</vt:lpstr>
      <vt:lpstr>PowerPoint Presentation</vt:lpstr>
      <vt:lpstr>PowerPoint Presentation</vt:lpstr>
      <vt:lpstr>PowerPoint Presentation</vt:lpstr>
      <vt:lpstr>PowerPoint Presentation</vt:lpstr>
      <vt:lpstr>TMA4101 – Matematikk 1</vt:lpstr>
      <vt:lpstr>PowerPoint Presentation</vt:lpstr>
      <vt:lpstr>3. Studiebarometer høst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Periodisk evaluering MTKJ 2021</vt:lpstr>
      <vt:lpstr>  Medlemmer av evalueringspanel MTKJ 2021 </vt:lpstr>
      <vt:lpstr>Konklusjon / Anbefalinger</vt:lpstr>
      <vt:lpstr>5. Koordinering mellom fag </vt:lpstr>
      <vt:lpstr>PowerPoint Presentation</vt:lpstr>
      <vt:lpstr>6. Faglig nivå studenter etter Covid</vt:lpstr>
      <vt:lpstr>7. Eventuelt /Diskusjon</vt:lpstr>
      <vt:lpstr>3. Klasse har sendt ut spørreskjema om eksamen høsten  2021.  66 svar.  (Mathilde Juell)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Dybde-evaluering MTKJ</dc:title>
  <dc:creator>Sigurd Skogestad</dc:creator>
  <cp:lastModifiedBy>Sigurd Skogestad</cp:lastModifiedBy>
  <cp:revision>26</cp:revision>
  <cp:lastPrinted>2021-05-05T07:51:16Z</cp:lastPrinted>
  <dcterms:created xsi:type="dcterms:W3CDTF">2021-05-05T06:52:47Z</dcterms:created>
  <dcterms:modified xsi:type="dcterms:W3CDTF">2022-03-23T07:58:24Z</dcterms:modified>
</cp:coreProperties>
</file>