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6" r:id="rId4"/>
    <p:sldId id="267" r:id="rId5"/>
    <p:sldId id="268" r:id="rId6"/>
    <p:sldId id="269" r:id="rId7"/>
    <p:sldId id="272" r:id="rId8"/>
    <p:sldId id="259" r:id="rId9"/>
    <p:sldId id="258" r:id="rId10"/>
    <p:sldId id="260" r:id="rId11"/>
    <p:sldId id="261" r:id="rId12"/>
    <p:sldId id="265" r:id="rId13"/>
    <p:sldId id="271" r:id="rId14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gurd Skogestad" initials="SS" lastIdx="1" clrIdx="0">
    <p:extLst>
      <p:ext uri="{19B8F6BF-5375-455C-9EA6-DF929625EA0E}">
        <p15:presenceInfo xmlns:p15="http://schemas.microsoft.com/office/powerpoint/2012/main" userId="S::skoge@ntnu.no::9e9b58ab-b7e1-46a9-91ee-ee3a58a3ed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27T13:17:53.926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5B3D1-5322-4B55-AD44-672593E8A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EF2D38-DDE2-48A9-B98D-E890AE84F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BDBBF-DEE8-4A6D-8AA5-9CEEEE679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B5E5-B6FC-4154-8FAC-F4DC5096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92E01-7253-40C0-A2F9-2DAA78FA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508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F0B1-94FC-440F-AA2E-78990C63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07971-9037-4F99-903A-7C525041D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90F10-9812-49FF-BD88-55343503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2282D-B827-4B17-8A42-9D9A6B58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AECA8-6294-438A-8776-D38972BE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88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2C60F-004B-4297-8D08-F14B84CC3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7AB3B1-54C2-490A-853F-03BA5E4B4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52450-27D2-4DCF-B58D-FADEAECF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96E98-D95A-4A2C-8DDB-00158794C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9AB8-1BC9-4537-8C8F-23D3055B1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688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C612-3F68-43BA-9099-6F75E9DD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B890C-27F3-4751-8E11-D4001F509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CCDDD-01A4-41C6-94AA-B6EE2E43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C441A-BDA6-4788-BFF8-13A29CAE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E5406-F035-404D-BA03-53BE4DA3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9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2C7C-1442-4F99-8F87-887E80B11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3AEAF-DFA0-4309-BCC3-FF31A09FB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F5CB3-BEFC-4E6A-8156-D8450C05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48FF2-A981-4B2A-BED3-95EF613A7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658CA-1609-4364-BE04-32EEDBBE1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43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4CA25-FB65-4473-9333-32720E49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ACF83-1A49-42DA-8765-73F65B7DA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707A9-CD26-4E58-B9AA-9E79EBA03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6E7DF-2F10-44AA-856F-C631F0FE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9D844-ED6D-4DD5-9CAC-3CD29B6A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6F070-6DFF-44C2-B859-7CD014E6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84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C836-51E7-4514-9FE4-F09CFDFFB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4E8D4-405C-445A-815F-BEEEC57CF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429A4-87B4-4279-8A2F-79A32DC02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33F32-BAF5-438E-8BF5-919355AE5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4EE49-6C6F-4A2E-A330-73FEBB150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06FE0F-490A-4158-BBEA-959DA949D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91A150-E54D-43D4-B479-B98798FAB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C337F3-BA0E-4A52-B88E-B9351286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43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D10F-D757-45E7-9350-6DDE61AC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9429E-188B-4621-8F61-85D5BD86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21D76-B9B4-4716-8AC4-CD871C4A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7829F-7225-49EF-BDCD-6EC3DF7A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72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37C862-7051-4484-9E6C-BC96CADE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E343C-5A58-48F1-B439-EF64D942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BA484-5657-41ED-AC10-F65C69C2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19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F59A-BA61-469A-A5C9-44DFF2F5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064C-EA0B-4091-A9D9-52E90B821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6E8E9-7064-4FBE-92F1-92C5A612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20CA-FBB2-4397-B035-B2EFDD1FD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DD1C3-C1A8-402D-B484-0AFC33CE7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B5D13-625E-481D-9CE6-9E1134E5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894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1283-F047-4FAF-B0F1-6A44D9F49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B65DC5-2EAC-4C75-9073-5195CBA59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65B8F-6E44-4277-BEF8-4657C7590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46C8F-FD66-4EC8-8C3A-5EE549B0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AF65F-9116-4371-9FAB-FA6EBBAE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5F90-304D-4296-A855-FAA838EE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84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6B01A-65FF-49D1-935B-D755C167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72FE-B615-417C-8306-FCF835D3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8345F-2D4D-4627-9685-2C641B064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6EF0A-26E1-4855-869A-170D876B38DC}" type="datetimeFigureOut">
              <a:rPr lang="nb-NO" smtClean="0"/>
              <a:t>27.09.2021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B9576-13BA-41DD-ADE8-D6FBB4E44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AA0C9-C6D0-4076-995A-9BBA13741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E3F1-E120-42BD-BA85-17C49A3AFF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4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9481-85EB-454A-881B-F172BDA2A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70" y="622422"/>
            <a:ext cx="9144000" cy="977778"/>
          </a:xfrm>
        </p:spPr>
        <p:txBody>
          <a:bodyPr>
            <a:normAutofit/>
          </a:bodyPr>
          <a:lstStyle/>
          <a:p>
            <a:r>
              <a:rPr lang="nb-NO" dirty="0"/>
              <a:t>Faglærermøte MTKJ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78C0C-4965-4B45-93D4-820E57018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1600200"/>
            <a:ext cx="9144000" cy="671732"/>
          </a:xfrm>
        </p:spPr>
        <p:txBody>
          <a:bodyPr>
            <a:normAutofit fontScale="85000" lnSpcReduction="20000"/>
          </a:bodyPr>
          <a:lstStyle/>
          <a:p>
            <a:r>
              <a:rPr lang="nb-NO" dirty="0"/>
              <a:t>27. september 2021 </a:t>
            </a:r>
          </a:p>
          <a:p>
            <a:r>
              <a:rPr lang="nb-NO" dirty="0"/>
              <a:t>R8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F96F9A5-1E44-4597-B9AF-5B4E84D520AA}"/>
              </a:ext>
            </a:extLst>
          </p:cNvPr>
          <p:cNvSpPr txBox="1">
            <a:spLocks/>
          </p:cNvSpPr>
          <p:nvPr/>
        </p:nvSpPr>
        <p:spPr>
          <a:xfrm>
            <a:off x="424376" y="2505294"/>
            <a:ext cx="9144000" cy="34503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Agenda: </a:t>
            </a:r>
          </a:p>
          <a:p>
            <a:pPr marL="342900" indent="-342900" algn="l">
              <a:buFont typeface="+mj-lt"/>
              <a:buAutoNum type="arabicPeriod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Gjennomgang av dagens studieplan (spesielt første 5 semester)</a:t>
            </a:r>
          </a:p>
          <a:p>
            <a:pPr marL="342900" indent="-342900" algn="l">
              <a:buFont typeface="+mj-lt"/>
              <a:buAutoNum type="arabicPeriod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Student-evaluering fra april 2021 (sendt ut på e-post til faglærere i programmet)</a:t>
            </a:r>
          </a:p>
          <a:p>
            <a:pPr marL="342900" indent="-342900" algn="l">
              <a:buFont typeface="+mj-lt"/>
              <a:buAutoNum type="arabicPeriod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Informasjon om pågående dybde-evaluering</a:t>
            </a:r>
          </a:p>
          <a:p>
            <a:pPr marL="342900" indent="-342900" algn="l">
              <a:buFont typeface="+mj-lt"/>
              <a:buAutoNum type="arabicPeriod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Behov for koordinering mellom fag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Programmering (Python)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</a:rPr>
              <a:t>Bærekraft</a:t>
            </a:r>
            <a:endParaRPr lang="nb-NO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Termodynamikk-streng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Matematikk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Andre</a:t>
            </a:r>
          </a:p>
          <a:p>
            <a:pPr marL="342900" indent="-342900" algn="l">
              <a:buFont typeface="+mj-lt"/>
              <a:buAutoNum type="arabicPeriod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Diskusjon</a:t>
            </a:r>
          </a:p>
          <a:p>
            <a:pPr marL="457200" indent="-457200" algn="l">
              <a:buAutoNum type="arabicPeriod"/>
            </a:pPr>
            <a:endParaRPr lang="nb-NO" dirty="0"/>
          </a:p>
          <a:p>
            <a:pPr marL="457200" indent="-457200" algn="l"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747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0EC4-715B-4ABD-8622-332CC214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Bærekraft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0C02F-0747-4DBA-9A5C-4E081A38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sz="3400" b="1" dirty="0">
                <a:solidFill>
                  <a:srgbClr val="FF0000"/>
                </a:solidFill>
              </a:rPr>
              <a:t>Mitt syn: Sannsynligvis er MTKJ det beste av alle sivilingeniørstudiene til å skaffe seg et faglig grunnlag for bærekraft</a:t>
            </a:r>
            <a:r>
              <a:rPr lang="nb-NO" sz="3400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nb-NO" dirty="0"/>
              <a:t>Studieplanen er imidlertid meget full og det synes lite realistisk med et eget emne, så fokus må være på å synliggjøre det vi har. </a:t>
            </a:r>
          </a:p>
          <a:p>
            <a:pPr marL="0" indent="0">
              <a:buNone/>
            </a:pPr>
            <a:r>
              <a:rPr lang="nb-NO" dirty="0"/>
              <a:t>Muligens kan dette delvis kombineres med digitalisering ved at det velges eksempler med spesiell relevans til bærekraft.	</a:t>
            </a:r>
          </a:p>
          <a:p>
            <a:pPr marL="0" indent="0">
              <a:buNone/>
            </a:pPr>
            <a:r>
              <a:rPr lang="nb-NO" dirty="0"/>
              <a:t>Eksempler: </a:t>
            </a:r>
          </a:p>
          <a:p>
            <a:pPr lvl="0"/>
            <a:r>
              <a:rPr lang="nb-NO" dirty="0"/>
              <a:t>CO2-fangst, </a:t>
            </a:r>
          </a:p>
          <a:p>
            <a:pPr lvl="0"/>
            <a:r>
              <a:rPr lang="nb-NO" dirty="0"/>
              <a:t>vannrensing (RAS, fiskeoppdrett, vannkjemi), </a:t>
            </a:r>
          </a:p>
          <a:p>
            <a:pPr lvl="0"/>
            <a:r>
              <a:rPr lang="nb-NO" dirty="0"/>
              <a:t>hydrogen brenselceller, </a:t>
            </a:r>
          </a:p>
          <a:p>
            <a:pPr lvl="0"/>
            <a:r>
              <a:rPr lang="nb-NO" dirty="0"/>
              <a:t>energigjenvinning, </a:t>
            </a:r>
          </a:p>
          <a:p>
            <a:pPr lvl="0"/>
            <a:r>
              <a:rPr lang="nb-NO" dirty="0"/>
              <a:t>resirkulasjonsprosesser. </a:t>
            </a:r>
          </a:p>
          <a:p>
            <a:pPr marL="0" indent="0">
              <a:buNone/>
            </a:pPr>
            <a:r>
              <a:rPr lang="nb-NO" dirty="0"/>
              <a:t>En oversikt over hva som kommer kan presenteres allerede i innføringsemnet i 1. klasse (generell kjemi)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877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ADD7-A455-458F-8C51-F846F750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Digitalisering </a:t>
            </a:r>
            <a:br>
              <a:rPr lang="nb-NO" dirty="0"/>
            </a:br>
            <a:r>
              <a:rPr lang="nb-NO" sz="2800" dirty="0"/>
              <a:t>(inkludert modellering og numeriske beregninger)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0D304-BD26-4BA0-88EE-957C6538E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b="1" dirty="0"/>
              <a:t>Læringsmål: </a:t>
            </a:r>
            <a:r>
              <a:rPr lang="nb-NO" dirty="0"/>
              <a:t>Kunne kombinere grunnleggende prinsipper og mer detaljert fagkunnskap til å formulere en matematisk modell som kan programmeres og løses numerisk og sammen med data brukes til å forutsi oppførselen av en prosess eller et system. </a:t>
            </a:r>
          </a:p>
          <a:p>
            <a:r>
              <a:rPr lang="nb-NO" dirty="0">
                <a:solidFill>
                  <a:srgbClr val="FF0000"/>
                </a:solidFill>
              </a:rPr>
              <a:t>Python-streng. </a:t>
            </a:r>
            <a:r>
              <a:rPr lang="nb-NO" dirty="0"/>
              <a:t>«Python som kalkulator»</a:t>
            </a:r>
          </a:p>
          <a:p>
            <a:r>
              <a:rPr lang="nb-NO" dirty="0"/>
              <a:t>Foregår parallelle prosjekter «Matematikk som redskap for tanken» (MARTA) og «Beregningsorientering av sivilingeniørstudiene» (BOS) ledet av FUS. </a:t>
            </a:r>
          </a:p>
          <a:p>
            <a:pPr lvl="1"/>
            <a:r>
              <a:rPr lang="nb-NO" dirty="0"/>
              <a:t>BOS:</a:t>
            </a:r>
          </a:p>
          <a:p>
            <a:pPr lvl="2"/>
            <a:r>
              <a:rPr lang="nb-NO" dirty="0"/>
              <a:t>Ser mest på sammenheng matematikk-fag og teknologifag</a:t>
            </a:r>
          </a:p>
          <a:p>
            <a:pPr lvl="3"/>
            <a:r>
              <a:rPr lang="nb-NO" dirty="0"/>
              <a:t>Beregningsorienterte øvinger: Bruker </a:t>
            </a:r>
            <a:r>
              <a:rPr lang="nb-NO" dirty="0" err="1"/>
              <a:t>Jupyter</a:t>
            </a:r>
            <a:r>
              <a:rPr lang="nb-NO" dirty="0"/>
              <a:t> (overbygg på </a:t>
            </a:r>
            <a:r>
              <a:rPr lang="nb-NO" dirty="0" err="1"/>
              <a:t>python</a:t>
            </a:r>
            <a:r>
              <a:rPr lang="nb-NO" dirty="0"/>
              <a:t>). </a:t>
            </a:r>
          </a:p>
          <a:p>
            <a:pPr lvl="3"/>
            <a:r>
              <a:rPr lang="nb-NO" dirty="0"/>
              <a:t>Våre studenter litt kritiske til dette; hemmer bruk av </a:t>
            </a:r>
            <a:r>
              <a:rPr lang="nb-NO" dirty="0" err="1"/>
              <a:t>python</a:t>
            </a:r>
            <a:r>
              <a:rPr lang="nb-NO" dirty="0"/>
              <a:t> senere i studiet</a:t>
            </a:r>
          </a:p>
          <a:p>
            <a:pPr lvl="2"/>
            <a:r>
              <a:rPr lang="nb-NO" dirty="0"/>
              <a:t>Ser også på programmering (IT Grunnkurs) og muligens statistikk</a:t>
            </a:r>
          </a:p>
          <a:p>
            <a:pPr lvl="1"/>
            <a:r>
              <a:rPr lang="nb-NO" dirty="0"/>
              <a:t>Pilot-prosjekt ved MTKJ ledet av Ida-Marie Høyvik (institutt for kjemi)</a:t>
            </a:r>
          </a:p>
          <a:p>
            <a:pPr lvl="2"/>
            <a:r>
              <a:rPr lang="nb-NO" dirty="0"/>
              <a:t>Ser i første omgang spesielt på de to fagene i fysikalsk kjemi (2. og 3. semester)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47A14-054D-493E-B0C6-161649354CDC}"/>
              </a:ext>
            </a:extLst>
          </p:cNvPr>
          <p:cNvSpPr txBox="1"/>
          <p:nvPr/>
        </p:nvSpPr>
        <p:spPr>
          <a:xfrm>
            <a:off x="475247" y="6406816"/>
            <a:ext cx="8290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FUS = Forvaltningsutvalget for sivilingeniørutdanningen ved NTNU. Leder Mads Nygård</a:t>
            </a:r>
          </a:p>
        </p:txBody>
      </p:sp>
    </p:spTree>
    <p:extLst>
      <p:ext uri="{BB962C8B-B14F-4D97-AF65-F5344CB8AC3E}">
        <p14:creationId xmlns:p14="http://schemas.microsoft.com/office/powerpoint/2010/main" val="171310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C8AB-93A8-4FFA-836D-7CAF9AD9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MTKJ evaluering:</a:t>
            </a:r>
            <a:br>
              <a:rPr lang="nb-NO" dirty="0"/>
            </a:br>
            <a:r>
              <a:rPr lang="nb-NO" dirty="0"/>
              <a:t>Pågående arbeid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DD1FD-FD01-4825-85F3-6AD1B0EE1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75421" cy="4351338"/>
          </a:xfrm>
        </p:spPr>
        <p:txBody>
          <a:bodyPr/>
          <a:lstStyle/>
          <a:p>
            <a:r>
              <a:rPr lang="nb-NO" dirty="0"/>
              <a:t>Gruppe for «digitalisering»</a:t>
            </a:r>
          </a:p>
          <a:p>
            <a:pPr lvl="1"/>
            <a:r>
              <a:rPr lang="nb-NO" dirty="0"/>
              <a:t>Jakob, </a:t>
            </a:r>
            <a:r>
              <a:rPr lang="nb-NO" b="1" dirty="0"/>
              <a:t>Svein</a:t>
            </a:r>
            <a:r>
              <a:rPr lang="nb-NO" dirty="0"/>
              <a:t>, Solon, Trond, Vegard + S</a:t>
            </a:r>
          </a:p>
          <a:p>
            <a:r>
              <a:rPr lang="nb-NO" dirty="0"/>
              <a:t>Gruppe for bærekraft</a:t>
            </a:r>
          </a:p>
          <a:p>
            <a:pPr lvl="1"/>
            <a:r>
              <a:rPr lang="nb-NO" dirty="0"/>
              <a:t>Svein, </a:t>
            </a:r>
            <a:r>
              <a:rPr lang="nb-NO" b="1" dirty="0"/>
              <a:t>Anders</a:t>
            </a:r>
            <a:r>
              <a:rPr lang="nb-NO" dirty="0"/>
              <a:t>, Amund, Madelen, Berit</a:t>
            </a:r>
          </a:p>
          <a:p>
            <a:r>
              <a:rPr lang="nb-NO" dirty="0"/>
              <a:t>Gruppe for bioteknologi</a:t>
            </a:r>
          </a:p>
          <a:p>
            <a:r>
              <a:rPr lang="nb-NO" dirty="0"/>
              <a:t> 	</a:t>
            </a:r>
            <a:r>
              <a:rPr lang="nb-NO" b="1" dirty="0"/>
              <a:t>Berit</a:t>
            </a:r>
            <a:r>
              <a:rPr lang="nb-NO" dirty="0"/>
              <a:t>, Pelle, Amund, Madelen + 	Jakob og Sigurd</a:t>
            </a:r>
          </a:p>
          <a:p>
            <a:r>
              <a:rPr lang="nb-NO" dirty="0"/>
              <a:t>Arbeidslivsrelevans (overordnet)</a:t>
            </a:r>
          </a:p>
          <a:p>
            <a:pPr lvl="1"/>
            <a:r>
              <a:rPr lang="nb-NO" b="1" dirty="0"/>
              <a:t>Trond</a:t>
            </a:r>
            <a:r>
              <a:rPr lang="nb-NO" dirty="0"/>
              <a:t>, Anders, Madelen + Jakob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65CE6-1507-422B-A8AC-AADDDAF3DBC1}"/>
              </a:ext>
            </a:extLst>
          </p:cNvPr>
          <p:cNvSpPr txBox="1"/>
          <p:nvPr/>
        </p:nvSpPr>
        <p:spPr>
          <a:xfrm>
            <a:off x="7210342" y="980353"/>
            <a:ext cx="51865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nb-NO" dirty="0"/>
              <a:t>Sigurd Skogestad </a:t>
            </a:r>
          </a:p>
          <a:p>
            <a:pPr lvl="0">
              <a:spcBef>
                <a:spcPts val="0"/>
              </a:spcBef>
            </a:pPr>
            <a:r>
              <a:rPr lang="nb-NO" dirty="0"/>
              <a:t>Svein Sunde. </a:t>
            </a:r>
          </a:p>
          <a:p>
            <a:pPr lvl="0">
              <a:spcBef>
                <a:spcPts val="0"/>
              </a:spcBef>
            </a:pPr>
            <a:r>
              <a:rPr lang="nb-NO" dirty="0"/>
              <a:t>Berit L. Strand</a:t>
            </a:r>
          </a:p>
          <a:p>
            <a:pPr lvl="0">
              <a:spcBef>
                <a:spcPts val="0"/>
              </a:spcBef>
            </a:pPr>
            <a:r>
              <a:rPr lang="fi-FI" dirty="0"/>
              <a:t>Solon Oikonomopoulos</a:t>
            </a:r>
            <a:endParaRPr lang="nb-NO" dirty="0"/>
          </a:p>
          <a:p>
            <a:pPr lvl="0"/>
            <a:endParaRPr lang="nb-NO" dirty="0"/>
          </a:p>
          <a:p>
            <a:pPr lvl="0">
              <a:spcBef>
                <a:spcPts val="0"/>
              </a:spcBef>
            </a:pPr>
            <a:r>
              <a:rPr lang="en-US" dirty="0"/>
              <a:t>Jakob Huusom, DTU.</a:t>
            </a:r>
            <a:endParaRPr lang="nb-NO" dirty="0"/>
          </a:p>
          <a:p>
            <a:r>
              <a:rPr lang="nb-NO" dirty="0"/>
              <a:t> </a:t>
            </a:r>
          </a:p>
          <a:p>
            <a:pPr lvl="0">
              <a:spcBef>
                <a:spcPts val="0"/>
              </a:spcBef>
            </a:pPr>
            <a:r>
              <a:rPr lang="nb-NO" dirty="0"/>
              <a:t>Trond Brandvik. Hydro Årdal.</a:t>
            </a:r>
          </a:p>
          <a:p>
            <a:pPr lvl="0">
              <a:spcBef>
                <a:spcPts val="0"/>
              </a:spcBef>
            </a:pPr>
            <a:r>
              <a:rPr lang="en-US" dirty="0"/>
              <a:t>Anders Runningen, </a:t>
            </a:r>
            <a:r>
              <a:rPr lang="en-US" dirty="0" err="1"/>
              <a:t>Wärtsilä</a:t>
            </a:r>
            <a:r>
              <a:rPr lang="en-US" dirty="0"/>
              <a:t> Gas Solutions.</a:t>
            </a:r>
            <a:endParaRPr lang="nb-NO" dirty="0"/>
          </a:p>
          <a:p>
            <a:endParaRPr lang="nb-NO" dirty="0"/>
          </a:p>
          <a:p>
            <a:r>
              <a:rPr lang="nb-NO" dirty="0"/>
              <a:t>Studenter:</a:t>
            </a:r>
          </a:p>
          <a:p>
            <a:pPr lvl="0">
              <a:spcBef>
                <a:spcPts val="0"/>
              </a:spcBef>
            </a:pPr>
            <a:r>
              <a:rPr lang="nb-NO" dirty="0"/>
              <a:t>Pelle Oscar Mandrup Jensen, 3. klasse, bioteknologi</a:t>
            </a:r>
          </a:p>
          <a:p>
            <a:pPr lvl="0">
              <a:spcBef>
                <a:spcPts val="0"/>
              </a:spcBef>
            </a:pPr>
            <a:r>
              <a:rPr lang="nb-NO" dirty="0"/>
              <a:t>Amund Andreassen, 3. klasse, prosess</a:t>
            </a:r>
          </a:p>
          <a:p>
            <a:pPr lvl="0">
              <a:spcBef>
                <a:spcPts val="0"/>
              </a:spcBef>
            </a:pPr>
            <a:r>
              <a:rPr lang="nb-NO" dirty="0"/>
              <a:t>Vegard Gjeldvik Jervell; 4. klasse, material</a:t>
            </a:r>
          </a:p>
          <a:p>
            <a:pPr lvl="0">
              <a:spcBef>
                <a:spcPts val="0"/>
              </a:spcBef>
            </a:pPr>
            <a:r>
              <a:rPr lang="nb-NO" dirty="0"/>
              <a:t>Madelen Rudolfsen; 3. klasse, organisk</a:t>
            </a:r>
          </a:p>
          <a:p>
            <a:endParaRPr lang="nb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679DA5-217E-4225-B8BA-BBAA96AE16B1}"/>
              </a:ext>
            </a:extLst>
          </p:cNvPr>
          <p:cNvSpPr/>
          <p:nvPr/>
        </p:nvSpPr>
        <p:spPr>
          <a:xfrm>
            <a:off x="7110663" y="980353"/>
            <a:ext cx="5081337" cy="42879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42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6718D-7005-4F9D-8EC8-BA288AFD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</a:rPr>
              <a:t>K</a:t>
            </a:r>
            <a:r>
              <a:rPr lang="nb-NO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oordinering mellom fag (diskusjon)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100E-89CF-4EC8-A4A1-9AF5E0850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Programmering (Python)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3200" dirty="0">
                <a:latin typeface="Calibri" panose="020F0502020204030204" pitchFamily="34" charset="0"/>
                <a:ea typeface="Calibri" panose="020F0502020204030204" pitchFamily="34" charset="0"/>
              </a:rPr>
              <a:t>Bærekraft</a:t>
            </a:r>
            <a:endParaRPr lang="nb-NO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Termodynamikk-streng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Matematikk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Andre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761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7FE75-68F4-4E6E-8159-5CDA66316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Programråd MTKJ, høst 2021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60E83E-BD31-4CE5-8323-3B5F5716B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Leder: Sigurd Skogestad </a:t>
            </a:r>
          </a:p>
          <a:p>
            <a:r>
              <a:rPr lang="nb-NO" dirty="0"/>
              <a:t>Kjemisk prosessteknologi: Hanna Knuutila </a:t>
            </a:r>
          </a:p>
          <a:p>
            <a:r>
              <a:rPr lang="nb-NO" dirty="0"/>
              <a:t>Kjemi: Solon Oikonomopoulos </a:t>
            </a:r>
          </a:p>
          <a:p>
            <a:r>
              <a:rPr lang="nb-NO" dirty="0"/>
              <a:t>Materialteknologi: Sondre Kvalvåg Schnell (vara: Hilde Lea Lein)</a:t>
            </a:r>
          </a:p>
          <a:p>
            <a:r>
              <a:rPr lang="nb-NO" dirty="0"/>
              <a:t>Bioteknologi: Anita Nordeng Jakobsen </a:t>
            </a:r>
          </a:p>
          <a:p>
            <a:r>
              <a:rPr lang="nb-NO" dirty="0"/>
              <a:t>3 studenter (Jakob Ravnestad, Mathilde Juell, Pelle Jensen)</a:t>
            </a:r>
          </a:p>
          <a:p>
            <a:r>
              <a:rPr lang="nb-NO" dirty="0"/>
              <a:t>Ekstern: Sigrid Lædre (SINTEF) og Torfinn Haaland (GE Healthcare)</a:t>
            </a:r>
          </a:p>
          <a:p>
            <a:r>
              <a:rPr lang="nb-NO" dirty="0"/>
              <a:t>Sekretær: Hege Johannessen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1237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7D3C-1B37-4E87-8202-DF29DECA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Dagens MTKJ-studium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C058-20D9-41D2-A260-DCBD4CDAC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Integrert 5-årig master i «industriell kjemi og bioteknologi»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2 ½ år felles  (ingen valgmuligheter)</a:t>
            </a:r>
          </a:p>
          <a:p>
            <a:pPr lvl="1"/>
            <a:r>
              <a:rPr lang="nb-NO" dirty="0"/>
              <a:t>Tidligere 2 år felles</a:t>
            </a:r>
          </a:p>
          <a:p>
            <a:pPr lvl="1"/>
            <a:r>
              <a:rPr lang="nb-NO" dirty="0"/>
              <a:t>Overgangsordning 2021-22</a:t>
            </a:r>
          </a:p>
          <a:p>
            <a:r>
              <a:rPr lang="nb-NO" dirty="0"/>
              <a:t>2 ½ år spesialisering. Fire valg (og fire institutter):</a:t>
            </a:r>
          </a:p>
          <a:p>
            <a:pPr lvl="1"/>
            <a:r>
              <a:rPr lang="nb-NO" dirty="0"/>
              <a:t>Bioteknologi</a:t>
            </a:r>
          </a:p>
          <a:p>
            <a:pPr lvl="1"/>
            <a:r>
              <a:rPr lang="nb-NO" dirty="0"/>
              <a:t>Kjemi (organisk, analytisk, teoretisk)</a:t>
            </a:r>
          </a:p>
          <a:p>
            <a:pPr lvl="1"/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Materialkjemi</a:t>
            </a:r>
          </a:p>
        </p:txBody>
      </p:sp>
    </p:spTree>
    <p:extLst>
      <p:ext uri="{BB962C8B-B14F-4D97-AF65-F5344CB8AC3E}">
        <p14:creationId xmlns:p14="http://schemas.microsoft.com/office/powerpoint/2010/main" val="57328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3341DC3B-C6A5-439E-AFE5-CE9C188543D6}"/>
              </a:ext>
            </a:extLst>
          </p:cNvPr>
          <p:cNvGrpSpPr/>
          <p:nvPr/>
        </p:nvGrpSpPr>
        <p:grpSpPr>
          <a:xfrm>
            <a:off x="5944203" y="163055"/>
            <a:ext cx="6459671" cy="4378866"/>
            <a:chOff x="5985509" y="5513"/>
            <a:chExt cx="6539210" cy="453110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D09C8F8-34E3-42E3-BD78-D07169BFBF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85509" y="5513"/>
              <a:ext cx="6539210" cy="4531106"/>
            </a:xfrm>
            <a:prstGeom prst="rect">
              <a:avLst/>
            </a:prstGeom>
          </p:spPr>
        </p:pic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169F802-F967-40FF-A2B2-DE5224EE74CC}"/>
                </a:ext>
              </a:extLst>
            </p:cNvPr>
            <p:cNvGrpSpPr/>
            <p:nvPr/>
          </p:nvGrpSpPr>
          <p:grpSpPr>
            <a:xfrm>
              <a:off x="8796361" y="1363646"/>
              <a:ext cx="3259284" cy="2680985"/>
              <a:chOff x="8796361" y="1363646"/>
              <a:chExt cx="3259284" cy="2680985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67375F-0D61-4120-A575-AB53A9648C0D}"/>
                  </a:ext>
                </a:extLst>
              </p:cNvPr>
              <p:cNvSpPr txBox="1"/>
              <p:nvPr/>
            </p:nvSpPr>
            <p:spPr>
              <a:xfrm>
                <a:off x="9314335" y="1363646"/>
                <a:ext cx="27413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Ida-Marie Høyvik / Eirik Kjønstad 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97E638B-2BF6-49B1-91D7-EFA6D8096291}"/>
                  </a:ext>
                </a:extLst>
              </p:cNvPr>
              <p:cNvSpPr txBox="1"/>
              <p:nvPr/>
            </p:nvSpPr>
            <p:spPr>
              <a:xfrm>
                <a:off x="9446680" y="1626533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Elisabeth Jacobsen 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02AD9E9-AEDC-4A49-85A7-E1E098077107}"/>
                  </a:ext>
                </a:extLst>
              </p:cNvPr>
              <p:cNvSpPr txBox="1"/>
              <p:nvPr/>
            </p:nvSpPr>
            <p:spPr>
              <a:xfrm>
                <a:off x="9906376" y="2112969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Espen Sandnes 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0D6C060-A1EF-4CD2-AB33-03C81E5382E0}"/>
                  </a:ext>
                </a:extLst>
              </p:cNvPr>
              <p:cNvSpPr txBox="1"/>
              <p:nvPr/>
            </p:nvSpPr>
            <p:spPr>
              <a:xfrm>
                <a:off x="8796361" y="3262096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Berit Løkensgard Strand 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DFB5C97-DFC6-4ED3-B723-5297B34CB557}"/>
                  </a:ext>
                </a:extLst>
              </p:cNvPr>
              <p:cNvSpPr txBox="1"/>
              <p:nvPr/>
            </p:nvSpPr>
            <p:spPr>
              <a:xfrm>
                <a:off x="9191757" y="3736854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Hanna Knuutila </a:t>
                </a:r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745FE63-F1DD-4295-8820-F3A187F7533F}"/>
              </a:ext>
            </a:extLst>
          </p:cNvPr>
          <p:cNvGrpSpPr/>
          <p:nvPr/>
        </p:nvGrpSpPr>
        <p:grpSpPr>
          <a:xfrm>
            <a:off x="1881382" y="4319508"/>
            <a:ext cx="6284859" cy="2573857"/>
            <a:chOff x="1700908" y="4284143"/>
            <a:chExt cx="6284859" cy="2573857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594B8D4-B03E-4484-A4EF-1BE42FFA3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0908" y="4284143"/>
              <a:ext cx="6284859" cy="2488493"/>
            </a:xfrm>
            <a:prstGeom prst="rect">
              <a:avLst/>
            </a:prstGeom>
          </p:spPr>
        </p:pic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2C7AEF0E-C21A-4688-B618-E7902D990B64}"/>
                </a:ext>
              </a:extLst>
            </p:cNvPr>
            <p:cNvGrpSpPr/>
            <p:nvPr/>
          </p:nvGrpSpPr>
          <p:grpSpPr>
            <a:xfrm>
              <a:off x="4714226" y="5622493"/>
              <a:ext cx="2004395" cy="1235507"/>
              <a:chOff x="4714226" y="5622493"/>
              <a:chExt cx="2004395" cy="1235507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46295BB-9B84-40B6-ADAD-54EF78A858EA}"/>
                  </a:ext>
                </a:extLst>
              </p:cNvPr>
              <p:cNvSpPr txBox="1"/>
              <p:nvPr/>
            </p:nvSpPr>
            <p:spPr>
              <a:xfrm>
                <a:off x="4714226" y="5622493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Jana Jakobsen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37867B9-1A78-4CCA-9512-A15F9F25B7DB}"/>
                  </a:ext>
                </a:extLst>
              </p:cNvPr>
              <p:cNvSpPr txBox="1"/>
              <p:nvPr/>
            </p:nvSpPr>
            <p:spPr>
              <a:xfrm>
                <a:off x="4716232" y="5864647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Jia Yang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F94CBD9-70B6-438E-B908-AC0A2F9C0E77}"/>
                  </a:ext>
                </a:extLst>
              </p:cNvPr>
              <p:cNvSpPr txBox="1"/>
              <p:nvPr/>
            </p:nvSpPr>
            <p:spPr>
              <a:xfrm>
                <a:off x="4714226" y="6320148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Hilde Lea Lein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EFF186-5C57-4C6A-AE79-A6BB5B6B7241}"/>
                  </a:ext>
                </a:extLst>
              </p:cNvPr>
              <p:cNvSpPr txBox="1"/>
              <p:nvPr/>
            </p:nvSpPr>
            <p:spPr>
              <a:xfrm>
                <a:off x="4714226" y="6550223"/>
                <a:ext cx="20023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400" dirty="0">
                    <a:solidFill>
                      <a:srgbClr val="FF0000"/>
                    </a:solidFill>
                  </a:rPr>
                  <a:t>Finn </a:t>
                </a:r>
                <a:r>
                  <a:rPr lang="nb-NO" sz="1400" dirty="0" err="1">
                    <a:solidFill>
                      <a:srgbClr val="FF0000"/>
                    </a:solidFill>
                  </a:rPr>
                  <a:t>Aachmann</a:t>
                </a:r>
                <a:r>
                  <a:rPr lang="nb-NO" sz="1400" dirty="0">
                    <a:solidFill>
                      <a:srgbClr val="FF0000"/>
                    </a:solidFill>
                  </a:rPr>
                  <a:t> ++</a:t>
                </a:r>
              </a:p>
            </p:txBody>
          </p:sp>
        </p:grpSp>
      </p:grp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EC5C29-D36C-4685-AD45-D9454EA91C88}"/>
              </a:ext>
            </a:extLst>
          </p:cNvPr>
          <p:cNvSpPr/>
          <p:nvPr/>
        </p:nvSpPr>
        <p:spPr>
          <a:xfrm>
            <a:off x="7906041" y="6401363"/>
            <a:ext cx="126556" cy="406638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362FE8-D908-4722-96D2-09526F01DD35}"/>
              </a:ext>
            </a:extLst>
          </p:cNvPr>
          <p:cNvSpPr txBox="1"/>
          <p:nvPr/>
        </p:nvSpPr>
        <p:spPr>
          <a:xfrm>
            <a:off x="8040335" y="6400922"/>
            <a:ext cx="390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Overgangsording</a:t>
            </a:r>
            <a:r>
              <a:rPr lang="nb-NO" dirty="0"/>
              <a:t> 2021 og 2022: Velg en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4539940-B6B4-4E35-9246-20E7433C788E}"/>
              </a:ext>
            </a:extLst>
          </p:cNvPr>
          <p:cNvGrpSpPr/>
          <p:nvPr/>
        </p:nvGrpSpPr>
        <p:grpSpPr>
          <a:xfrm>
            <a:off x="106276" y="-75465"/>
            <a:ext cx="5746295" cy="4531106"/>
            <a:chOff x="106276" y="-75465"/>
            <a:chExt cx="5746295" cy="4531106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0A1D108-6623-4825-96F3-CAC332409ECF}"/>
                </a:ext>
              </a:extLst>
            </p:cNvPr>
            <p:cNvGrpSpPr/>
            <p:nvPr/>
          </p:nvGrpSpPr>
          <p:grpSpPr>
            <a:xfrm>
              <a:off x="106276" y="-75465"/>
              <a:ext cx="5746295" cy="4531106"/>
              <a:chOff x="239214" y="-79427"/>
              <a:chExt cx="5746295" cy="4531106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EF055BC1-4B6A-4366-94AB-DFE3532926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214" y="-79427"/>
                <a:ext cx="5746295" cy="4531106"/>
              </a:xfrm>
              <a:prstGeom prst="rect">
                <a:avLst/>
              </a:prstGeom>
            </p:spPr>
          </p:pic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AE522D91-816A-4169-9BE3-C0B1D2F30E89}"/>
                  </a:ext>
                </a:extLst>
              </p:cNvPr>
              <p:cNvGrpSpPr/>
              <p:nvPr/>
            </p:nvGrpSpPr>
            <p:grpSpPr>
              <a:xfrm>
                <a:off x="2325312" y="2244267"/>
                <a:ext cx="2554962" cy="2055673"/>
                <a:chOff x="2325312" y="2244267"/>
                <a:chExt cx="2554962" cy="2055673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E5081FB-EAF2-4FD3-9175-2D1FBCD9C417}"/>
                    </a:ext>
                  </a:extLst>
                </p:cNvPr>
                <p:cNvSpPr txBox="1"/>
                <p:nvPr/>
              </p:nvSpPr>
              <p:spPr>
                <a:xfrm>
                  <a:off x="2325312" y="2244267"/>
                  <a:ext cx="13195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400" dirty="0">
                      <a:solidFill>
                        <a:srgbClr val="FF0000"/>
                      </a:solidFill>
                    </a:rPr>
                    <a:t>Svein Sunde</a:t>
                  </a: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A5791D7-43A7-4021-891B-EF6C1F4FEBCD}"/>
                    </a:ext>
                  </a:extLst>
                </p:cNvPr>
                <p:cNvSpPr txBox="1"/>
                <p:nvPr/>
              </p:nvSpPr>
              <p:spPr>
                <a:xfrm>
                  <a:off x="3560682" y="3407447"/>
                  <a:ext cx="131959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400" dirty="0">
                      <a:solidFill>
                        <a:srgbClr val="FF0000"/>
                      </a:solidFill>
                    </a:rPr>
                    <a:t>Titus van Erp</a:t>
                  </a: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671205D-DD16-44D9-ADAB-C9AE20822C5D}"/>
                    </a:ext>
                  </a:extLst>
                </p:cNvPr>
                <p:cNvSpPr txBox="1"/>
                <p:nvPr/>
              </p:nvSpPr>
              <p:spPr>
                <a:xfrm>
                  <a:off x="2444268" y="3613855"/>
                  <a:ext cx="157874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400" dirty="0">
                      <a:solidFill>
                        <a:srgbClr val="FF0000"/>
                      </a:solidFill>
                    </a:rPr>
                    <a:t>Johannes Jäschke</a:t>
                  </a: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D6256BB-A857-446A-B1B8-DC6B688C0A19}"/>
                    </a:ext>
                  </a:extLst>
                </p:cNvPr>
                <p:cNvSpPr txBox="1"/>
                <p:nvPr/>
              </p:nvSpPr>
              <p:spPr>
                <a:xfrm>
                  <a:off x="2444268" y="3992163"/>
                  <a:ext cx="200238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1400" dirty="0">
                      <a:solidFill>
                        <a:srgbClr val="FF0000"/>
                      </a:solidFill>
                    </a:rPr>
                    <a:t>Mari-Ann Einarsrud </a:t>
                  </a:r>
                </a:p>
              </p:txBody>
            </p:sp>
          </p:grp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3E0214B-DEAE-4937-B976-427C0546B588}"/>
                </a:ext>
              </a:extLst>
            </p:cNvPr>
            <p:cNvSpPr txBox="1"/>
            <p:nvPr/>
          </p:nvSpPr>
          <p:spPr>
            <a:xfrm>
              <a:off x="3142464" y="2228235"/>
              <a:ext cx="14952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600" dirty="0">
                  <a:solidFill>
                    <a:schemeClr val="accent6">
                      <a:lumMod val="75000"/>
                    </a:schemeClr>
                  </a:solidFill>
                </a:rPr>
                <a:t>Innføringsemne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993D63F-CD4A-4064-9330-94C18E81064F}"/>
              </a:ext>
            </a:extLst>
          </p:cNvPr>
          <p:cNvSpPr txBox="1"/>
          <p:nvPr/>
        </p:nvSpPr>
        <p:spPr>
          <a:xfrm>
            <a:off x="8109284" y="4737799"/>
            <a:ext cx="3958776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b-NO" sz="2400" dirty="0"/>
              <a:t>PROBLEM for endringer: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Full studieplan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Koblinger til andre program</a:t>
            </a:r>
          </a:p>
        </p:txBody>
      </p:sp>
    </p:spTree>
    <p:extLst>
      <p:ext uri="{BB962C8B-B14F-4D97-AF65-F5344CB8AC3E}">
        <p14:creationId xmlns:p14="http://schemas.microsoft.com/office/powerpoint/2010/main" val="275220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2735E3-343D-486D-87D2-2C499EEEC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7115" y="122530"/>
            <a:ext cx="5275845" cy="6856223"/>
          </a:xfrm>
        </p:spPr>
      </p:pic>
    </p:spTree>
    <p:extLst>
      <p:ext uri="{BB962C8B-B14F-4D97-AF65-F5344CB8AC3E}">
        <p14:creationId xmlns:p14="http://schemas.microsoft.com/office/powerpoint/2010/main" val="391669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E8049F-BBCD-4FD4-AC67-961D2857A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15" y="167780"/>
            <a:ext cx="5652541" cy="5742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BCD5BB-798D-491E-90E4-468E1F7BD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723" y="854935"/>
            <a:ext cx="5975758" cy="393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9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ACA05-54C1-449E-BCB0-2CA63FA9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3. Periodisk evaluering MTKJ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17951-395C-4E69-BEA3-226CC97C2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Planlagt ferdig høsten 2021, samling 21. oktober</a:t>
            </a:r>
          </a:p>
          <a:p>
            <a:r>
              <a:rPr lang="nb-NO" dirty="0"/>
              <a:t>Sist gang var i 2016</a:t>
            </a:r>
          </a:p>
          <a:p>
            <a:endParaRPr lang="nb-NO" dirty="0"/>
          </a:p>
          <a:p>
            <a:r>
              <a:rPr lang="nb-NO" dirty="0"/>
              <a:t>Mål: «Fremtidens MTKJ-studium». </a:t>
            </a:r>
          </a:p>
          <a:p>
            <a:r>
              <a:rPr lang="nb-NO" dirty="0"/>
              <a:t>Mitt syn: Studiet være grunnleggende slik at det holder seg relevant </a:t>
            </a:r>
          </a:p>
        </p:txBody>
      </p:sp>
    </p:spTree>
    <p:extLst>
      <p:ext uri="{BB962C8B-B14F-4D97-AF65-F5344CB8AC3E}">
        <p14:creationId xmlns:p14="http://schemas.microsoft.com/office/powerpoint/2010/main" val="203765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821DB-1142-433C-84A0-D2009F7C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Mandat MTKJ-evaluering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D1728-CA84-46BE-A6B6-2EC7F891C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b-NO" b="1" dirty="0"/>
              <a:t>Følgende temaer skal vektlegges i evalueringen</a:t>
            </a:r>
            <a:r>
              <a:rPr lang="nb-NO" dirty="0"/>
              <a:t>. </a:t>
            </a:r>
          </a:p>
          <a:p>
            <a:pPr marL="0" indent="0">
              <a:buNone/>
            </a:pPr>
            <a:r>
              <a:rPr lang="nb-NO" dirty="0"/>
              <a:t>De er hentet fra forslagene som er gitt i NTNUs veiledning for periodisk evaluering. </a:t>
            </a:r>
          </a:p>
          <a:p>
            <a:pPr marL="0" indent="0">
              <a:buNone/>
            </a:pPr>
            <a:endParaRPr lang="nb-NO" dirty="0"/>
          </a:p>
          <a:p>
            <a:pPr lvl="0"/>
            <a:r>
              <a:rPr lang="nb-NO" dirty="0">
                <a:solidFill>
                  <a:srgbClr val="FF0000"/>
                </a:solidFill>
              </a:rPr>
              <a:t>Bidrar alle emner og sammenhengen mellom disse til at studentene oppnår læringsutbyttet for programmet? </a:t>
            </a:r>
          </a:p>
          <a:p>
            <a:pPr lvl="1"/>
            <a:r>
              <a:rPr lang="nb-NO" dirty="0"/>
              <a:t>Bidrar alle emner til programmets forventede læringsutbytte? </a:t>
            </a:r>
          </a:p>
          <a:p>
            <a:pPr lvl="1"/>
            <a:r>
              <a:rPr lang="nb-NO" dirty="0"/>
              <a:t>Gir emnesammensetningen god faglig progresjon? </a:t>
            </a:r>
          </a:p>
          <a:p>
            <a:pPr lvl="1"/>
            <a:r>
              <a:rPr lang="nb-NO" dirty="0"/>
              <a:t>Hvordan fungerer fellesemnene som del av studieprogrammet?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lvl="0"/>
            <a:r>
              <a:rPr lang="nb-NO" dirty="0"/>
              <a:t>Gir studieprogrammet studentene </a:t>
            </a:r>
            <a:r>
              <a:rPr lang="nb-NO" dirty="0">
                <a:solidFill>
                  <a:srgbClr val="FF0000"/>
                </a:solidFill>
              </a:rPr>
              <a:t>kompetanse som er viktig for fremtidens arbeidsliv og et bærekraftig samfunn</a:t>
            </a:r>
            <a:r>
              <a:rPr lang="nb-NO" dirty="0"/>
              <a:t>? </a:t>
            </a:r>
          </a:p>
          <a:p>
            <a:pPr lvl="1"/>
            <a:r>
              <a:rPr lang="nb-NO" dirty="0"/>
              <a:t>Hvor relevant er studieprogrammet for arbeidslivet og for samfunnets kompetansebehov?</a:t>
            </a:r>
          </a:p>
          <a:p>
            <a:pPr lvl="1"/>
            <a:r>
              <a:rPr lang="nb-NO" dirty="0"/>
              <a:t>I hvor stor grad knytter undervisningen i studieprogrammet an mot relevante problemstillinger fra arbeidslivet? </a:t>
            </a:r>
          </a:p>
          <a:p>
            <a:pPr lvl="1"/>
            <a:r>
              <a:rPr lang="nb-NO" dirty="0"/>
              <a:t>Hvordan forventes samfunnets kompetansebehov å endre seg, og hvordan kan programmet tilpasses disse endringene? </a:t>
            </a:r>
          </a:p>
          <a:p>
            <a:pPr lvl="0"/>
            <a:r>
              <a:rPr lang="nb-NO" dirty="0"/>
              <a:t>Er navnet på studieprogrammet og spesialiseringene faglig dekkende? Kommuniserer det godt overfor omverden? </a:t>
            </a:r>
          </a:p>
          <a:p>
            <a:r>
              <a:rPr lang="nb-NO" dirty="0"/>
              <a:t>Når det gjelder fremtidens kompetansebehov skal områdene «</a:t>
            </a:r>
            <a:r>
              <a:rPr lang="nb-NO" dirty="0">
                <a:solidFill>
                  <a:srgbClr val="FF0000"/>
                </a:solidFill>
              </a:rPr>
              <a:t>digitalisering» og «bærekraft» </a:t>
            </a:r>
            <a:r>
              <a:rPr lang="nb-NO" dirty="0"/>
              <a:t>vurderes spesielt (se vedlegg 2 for noen innledende tanker). Det pågående arbeidet om «Fremtidens teknologistudier» (FTS) må også tas hensyn til i dybde-evalueringen.</a:t>
            </a:r>
          </a:p>
          <a:p>
            <a:pPr marL="0" indent="0">
              <a:buNone/>
            </a:pPr>
            <a:r>
              <a:rPr lang="nb-NO" b="1" dirty="0"/>
              <a:t> 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914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66D37-FBA2-407B-9790-5AC2516D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885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b-NO" dirty="0"/>
              <a:t> </a:t>
            </a:r>
            <a:br>
              <a:rPr lang="nb-NO" dirty="0"/>
            </a:br>
            <a:r>
              <a:rPr lang="nb-NO" b="1" dirty="0"/>
              <a:t>Medlemmer av evalueringspanel MTKJ 2021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8CE0F-2F9E-4E48-8654-25F91903F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84" y="1254124"/>
            <a:ext cx="10515600" cy="4809791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b-NO" dirty="0"/>
              <a:t>Faglærere fra programmet:</a:t>
            </a:r>
          </a:p>
          <a:p>
            <a:pPr lvl="0">
              <a:spcBef>
                <a:spcPts val="0"/>
              </a:spcBef>
            </a:pPr>
            <a:r>
              <a:rPr lang="nb-NO" dirty="0"/>
              <a:t>Sigurd Skogestad (leder)</a:t>
            </a:r>
          </a:p>
          <a:p>
            <a:pPr lvl="0">
              <a:spcBef>
                <a:spcPts val="0"/>
              </a:spcBef>
            </a:pPr>
            <a:r>
              <a:rPr lang="nb-NO" dirty="0"/>
              <a:t>Svein Sunde. Institutt for materialteknologi og faglærer innføringsemnet</a:t>
            </a:r>
          </a:p>
          <a:p>
            <a:pPr lvl="0">
              <a:spcBef>
                <a:spcPts val="0"/>
              </a:spcBef>
            </a:pPr>
            <a:r>
              <a:rPr lang="nb-NO" dirty="0"/>
              <a:t>Berit L. Strand, institutt for bioteknologi</a:t>
            </a:r>
          </a:p>
          <a:p>
            <a:pPr lvl="0">
              <a:spcBef>
                <a:spcPts val="0"/>
              </a:spcBef>
            </a:pPr>
            <a:r>
              <a:rPr lang="fi-FI" dirty="0"/>
              <a:t>Solon Oikonomopoulos</a:t>
            </a:r>
            <a:r>
              <a:rPr lang="nb-NO" dirty="0"/>
              <a:t>, Institutt for kjemi</a:t>
            </a:r>
          </a:p>
          <a:p>
            <a:pPr marL="0" lvl="0" indent="0">
              <a:spcBef>
                <a:spcPts val="0"/>
              </a:spcBef>
              <a:buNone/>
            </a:pPr>
            <a:endParaRPr lang="nb-NO" dirty="0"/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Vitenskapelig fra utenlandsk utdanningsinstitusjon:</a:t>
            </a:r>
          </a:p>
          <a:p>
            <a:pPr lvl="0">
              <a:spcBef>
                <a:spcPts val="0"/>
              </a:spcBef>
            </a:pPr>
            <a:r>
              <a:rPr lang="en-US" dirty="0"/>
              <a:t>Jakob Huusom, Study coordinator for chemical and biochemical engineering at DTU (from 2022).</a:t>
            </a:r>
            <a:endParaRPr lang="nb-NO" dirty="0"/>
          </a:p>
          <a:p>
            <a:pPr marL="0" indent="0">
              <a:spcBef>
                <a:spcPts val="0"/>
              </a:spcBef>
              <a:buNone/>
            </a:pPr>
            <a:endParaRPr lang="nb-NO" dirty="0"/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Arbeidslivsrepresentanter </a:t>
            </a:r>
          </a:p>
          <a:p>
            <a:pPr lvl="0">
              <a:spcBef>
                <a:spcPts val="0"/>
              </a:spcBef>
            </a:pPr>
            <a:r>
              <a:rPr lang="nb-NO" dirty="0"/>
              <a:t>Trond Brandvik, Hydro Årdal. MTKJ i 2015, doktorgrad fra materialteknologi. </a:t>
            </a:r>
          </a:p>
          <a:p>
            <a:pPr lvl="0">
              <a:spcBef>
                <a:spcPts val="0"/>
              </a:spcBef>
            </a:pPr>
            <a:r>
              <a:rPr lang="en-US" dirty="0"/>
              <a:t>Anders Runningen, </a:t>
            </a:r>
            <a:r>
              <a:rPr lang="en-US" dirty="0" err="1"/>
              <a:t>Wärtsilä</a:t>
            </a:r>
            <a:r>
              <a:rPr lang="en-US" dirty="0"/>
              <a:t> Gas Solutions AS, </a:t>
            </a:r>
            <a:r>
              <a:rPr lang="en-US" dirty="0" err="1"/>
              <a:t>siv.ing</a:t>
            </a:r>
            <a:r>
              <a:rPr lang="en-US" dirty="0"/>
              <a:t>. MTKJ 2019.</a:t>
            </a:r>
            <a:endParaRPr lang="nb-NO" dirty="0"/>
          </a:p>
          <a:p>
            <a:pPr marL="0" indent="0">
              <a:spcBef>
                <a:spcPts val="0"/>
              </a:spcBef>
              <a:buNone/>
            </a:pPr>
            <a:endParaRPr lang="nb-NO" dirty="0"/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Studenter:</a:t>
            </a:r>
          </a:p>
          <a:p>
            <a:pPr lvl="0">
              <a:spcBef>
                <a:spcPts val="0"/>
              </a:spcBef>
            </a:pPr>
            <a:r>
              <a:rPr lang="nb-NO" dirty="0"/>
              <a:t>Pelle Oscar Mandrup Jensen, 3. klasse, bioteknologi</a:t>
            </a:r>
          </a:p>
          <a:p>
            <a:pPr lvl="0">
              <a:spcBef>
                <a:spcPts val="0"/>
              </a:spcBef>
            </a:pPr>
            <a:r>
              <a:rPr lang="nb-NO" dirty="0"/>
              <a:t>Amund Andreassen, 3. klasse, prosess</a:t>
            </a:r>
          </a:p>
          <a:p>
            <a:pPr lvl="0">
              <a:spcBef>
                <a:spcPts val="0"/>
              </a:spcBef>
            </a:pPr>
            <a:r>
              <a:rPr lang="nb-NO" dirty="0"/>
              <a:t>Vegard Gjeldvik Jervell; 4. klasse, material</a:t>
            </a:r>
          </a:p>
          <a:p>
            <a:pPr lvl="0">
              <a:spcBef>
                <a:spcPts val="0"/>
              </a:spcBef>
            </a:pPr>
            <a:r>
              <a:rPr lang="nb-NO" dirty="0"/>
              <a:t>Madelen Rudolfsen; 3. klasse, organisk</a:t>
            </a:r>
          </a:p>
          <a:p>
            <a:pPr>
              <a:spcBef>
                <a:spcPts val="0"/>
              </a:spcBef>
            </a:pPr>
            <a:endParaRPr lang="nb-NO" dirty="0"/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Sekretær:</a:t>
            </a:r>
          </a:p>
          <a:p>
            <a:pPr lvl="0">
              <a:spcBef>
                <a:spcPts val="0"/>
              </a:spcBef>
            </a:pPr>
            <a:r>
              <a:rPr lang="nb-NO" dirty="0"/>
              <a:t>Hege Johannessen</a:t>
            </a:r>
          </a:p>
          <a:p>
            <a:pPr marL="0" indent="0">
              <a:spcBef>
                <a:spcPts val="0"/>
              </a:spcBef>
              <a:buNone/>
            </a:pPr>
            <a:endParaRPr lang="nb-NO" dirty="0"/>
          </a:p>
          <a:p>
            <a:pPr marL="0" indent="0">
              <a:spcBef>
                <a:spcPts val="0"/>
              </a:spcBef>
              <a:buNone/>
            </a:pPr>
            <a:r>
              <a:rPr lang="nb-NO" dirty="0"/>
              <a:t>I tillegg inviteres medlemmene i programrådet til å følge arbeidet og komme med innspill.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184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997</Words>
  <Application>Microsoft Office PowerPoint</Application>
  <PresentationFormat>Widescreen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Faglærermøte MTKJ</vt:lpstr>
      <vt:lpstr>Programråd MTKJ, høst 2021</vt:lpstr>
      <vt:lpstr>Dagens MTKJ-studium</vt:lpstr>
      <vt:lpstr>PowerPoint Presentation</vt:lpstr>
      <vt:lpstr>PowerPoint Presentation</vt:lpstr>
      <vt:lpstr>PowerPoint Presentation</vt:lpstr>
      <vt:lpstr>3. Periodisk evaluering MTKJ</vt:lpstr>
      <vt:lpstr>Mandat MTKJ-evaluering</vt:lpstr>
      <vt:lpstr>  Medlemmer av evalueringspanel MTKJ 2021 </vt:lpstr>
      <vt:lpstr>Bærekraft</vt:lpstr>
      <vt:lpstr>Digitalisering  (inkludert modellering og numeriske beregninger)</vt:lpstr>
      <vt:lpstr>MTKJ evaluering: Pågående arbeid </vt:lpstr>
      <vt:lpstr>4. Koordinering mellom fag (diskusjon)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Dybde-evaluering MTKJ</dc:title>
  <dc:creator>Sigurd Skogestad</dc:creator>
  <cp:lastModifiedBy>Sigurd Skogestad</cp:lastModifiedBy>
  <cp:revision>18</cp:revision>
  <cp:lastPrinted>2021-05-05T07:51:16Z</cp:lastPrinted>
  <dcterms:created xsi:type="dcterms:W3CDTF">2021-05-05T06:52:47Z</dcterms:created>
  <dcterms:modified xsi:type="dcterms:W3CDTF">2021-09-27T13:02:12Z</dcterms:modified>
</cp:coreProperties>
</file>