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65" r:id="rId3"/>
    <p:sldId id="270" r:id="rId4"/>
    <p:sldId id="374" r:id="rId5"/>
    <p:sldId id="367" r:id="rId6"/>
    <p:sldId id="368" r:id="rId7"/>
    <p:sldId id="369" r:id="rId8"/>
    <p:sldId id="371" r:id="rId9"/>
    <p:sldId id="370" r:id="rId10"/>
    <p:sldId id="372" r:id="rId11"/>
    <p:sldId id="266" r:id="rId12"/>
    <p:sldId id="366" r:id="rId13"/>
    <p:sldId id="375" r:id="rId14"/>
    <p:sldId id="381" r:id="rId15"/>
    <p:sldId id="258" r:id="rId16"/>
    <p:sldId id="259" r:id="rId17"/>
    <p:sldId id="260" r:id="rId18"/>
    <p:sldId id="261" r:id="rId19"/>
    <p:sldId id="262" r:id="rId20"/>
    <p:sldId id="263" r:id="rId21"/>
    <p:sldId id="383" r:id="rId22"/>
    <p:sldId id="267" r:id="rId23"/>
    <p:sldId id="268" r:id="rId24"/>
    <p:sldId id="376" r:id="rId25"/>
    <p:sldId id="293" r:id="rId26"/>
    <p:sldId id="291" r:id="rId27"/>
    <p:sldId id="373" r:id="rId28"/>
    <p:sldId id="377" r:id="rId29"/>
    <p:sldId id="378" r:id="rId30"/>
    <p:sldId id="257" r:id="rId31"/>
    <p:sldId id="379" r:id="rId32"/>
    <p:sldId id="299" r:id="rId33"/>
  </p:sldIdLst>
  <p:sldSz cx="12192000" cy="6858000"/>
  <p:notesSz cx="6797675" cy="992663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gurd Skogestad" initials="SS" lastIdx="4" clrIdx="0">
    <p:extLst>
      <p:ext uri="{19B8F6BF-5375-455C-9EA6-DF929625EA0E}">
        <p15:presenceInfo xmlns:p15="http://schemas.microsoft.com/office/powerpoint/2012/main" userId="S::skoge@ntnu.no::9e9b58ab-b7e1-46a9-91ee-ee3a58a3ed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78" autoAdjust="0"/>
    <p:restoredTop sz="94660"/>
  </p:normalViewPr>
  <p:slideViewPr>
    <p:cSldViewPr snapToGrid="0">
      <p:cViewPr varScale="1">
        <p:scale>
          <a:sx n="125" d="100"/>
          <a:sy n="125" d="100"/>
        </p:scale>
        <p:origin x="331"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5B3D1-5322-4B55-AD44-672593E8AD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b-NO"/>
          </a:p>
        </p:txBody>
      </p:sp>
      <p:sp>
        <p:nvSpPr>
          <p:cNvPr id="3" name="Subtitle 2">
            <a:extLst>
              <a:ext uri="{FF2B5EF4-FFF2-40B4-BE49-F238E27FC236}">
                <a16:creationId xmlns:a16="http://schemas.microsoft.com/office/drawing/2014/main" id="{C5EF2D38-DDE2-48A9-B98D-E890AE84F9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a:p>
        </p:txBody>
      </p:sp>
      <p:sp>
        <p:nvSpPr>
          <p:cNvPr id="4" name="Date Placeholder 3">
            <a:extLst>
              <a:ext uri="{FF2B5EF4-FFF2-40B4-BE49-F238E27FC236}">
                <a16:creationId xmlns:a16="http://schemas.microsoft.com/office/drawing/2014/main" id="{661BDBBF-DEE8-4A6D-8AA5-9CEEEE6792B6}"/>
              </a:ext>
            </a:extLst>
          </p:cNvPr>
          <p:cNvSpPr>
            <a:spLocks noGrp="1"/>
          </p:cNvSpPr>
          <p:nvPr>
            <p:ph type="dt" sz="half" idx="10"/>
          </p:nvPr>
        </p:nvSpPr>
        <p:spPr/>
        <p:txBody>
          <a:bodyPr/>
          <a:lstStyle/>
          <a:p>
            <a:fld id="{1456EF0A-26E1-4855-869A-170D876B38DC}" type="datetimeFigureOut">
              <a:rPr lang="nb-NO" smtClean="0"/>
              <a:t>26.09.2023</a:t>
            </a:fld>
            <a:endParaRPr lang="nb-NO"/>
          </a:p>
        </p:txBody>
      </p:sp>
      <p:sp>
        <p:nvSpPr>
          <p:cNvPr id="5" name="Footer Placeholder 4">
            <a:extLst>
              <a:ext uri="{FF2B5EF4-FFF2-40B4-BE49-F238E27FC236}">
                <a16:creationId xmlns:a16="http://schemas.microsoft.com/office/drawing/2014/main" id="{1820B5E5-B6FC-4154-8FAC-F4DC50961173}"/>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D3392E01-7253-40C0-A2F9-2DAA78FA9BD6}"/>
              </a:ext>
            </a:extLst>
          </p:cNvPr>
          <p:cNvSpPr>
            <a:spLocks noGrp="1"/>
          </p:cNvSpPr>
          <p:nvPr>
            <p:ph type="sldNum" sz="quarter" idx="12"/>
          </p:nvPr>
        </p:nvSpPr>
        <p:spPr/>
        <p:txBody>
          <a:bodyPr/>
          <a:lstStyle/>
          <a:p>
            <a:fld id="{CBD3E3F1-E120-42BD-BA85-17C49A3AFF4C}" type="slidenum">
              <a:rPr lang="nb-NO" smtClean="0"/>
              <a:t>‹#›</a:t>
            </a:fld>
            <a:endParaRPr lang="nb-NO"/>
          </a:p>
        </p:txBody>
      </p:sp>
    </p:spTree>
    <p:extLst>
      <p:ext uri="{BB962C8B-B14F-4D97-AF65-F5344CB8AC3E}">
        <p14:creationId xmlns:p14="http://schemas.microsoft.com/office/powerpoint/2010/main" val="775083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5F0B1-94FC-440F-AA2E-78990C637AD8}"/>
              </a:ext>
            </a:extLst>
          </p:cNvPr>
          <p:cNvSpPr>
            <a:spLocks noGrp="1"/>
          </p:cNvSpPr>
          <p:nvPr>
            <p:ph type="title"/>
          </p:nvPr>
        </p:nvSpPr>
        <p:spPr/>
        <p:txBody>
          <a:bodyPr/>
          <a:lstStyle/>
          <a:p>
            <a:r>
              <a:rPr lang="en-US"/>
              <a:t>Click to edit Master title style</a:t>
            </a:r>
            <a:endParaRPr lang="nb-NO"/>
          </a:p>
        </p:txBody>
      </p:sp>
      <p:sp>
        <p:nvSpPr>
          <p:cNvPr id="3" name="Vertical Text Placeholder 2">
            <a:extLst>
              <a:ext uri="{FF2B5EF4-FFF2-40B4-BE49-F238E27FC236}">
                <a16:creationId xmlns:a16="http://schemas.microsoft.com/office/drawing/2014/main" id="{91F07971-9037-4F99-903A-7C525041D0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D3C90F10-9812-49FF-BD88-5534350382B6}"/>
              </a:ext>
            </a:extLst>
          </p:cNvPr>
          <p:cNvSpPr>
            <a:spLocks noGrp="1"/>
          </p:cNvSpPr>
          <p:nvPr>
            <p:ph type="dt" sz="half" idx="10"/>
          </p:nvPr>
        </p:nvSpPr>
        <p:spPr/>
        <p:txBody>
          <a:bodyPr/>
          <a:lstStyle/>
          <a:p>
            <a:fld id="{1456EF0A-26E1-4855-869A-170D876B38DC}" type="datetimeFigureOut">
              <a:rPr lang="nb-NO" smtClean="0"/>
              <a:t>26.09.2023</a:t>
            </a:fld>
            <a:endParaRPr lang="nb-NO"/>
          </a:p>
        </p:txBody>
      </p:sp>
      <p:sp>
        <p:nvSpPr>
          <p:cNvPr id="5" name="Footer Placeholder 4">
            <a:extLst>
              <a:ext uri="{FF2B5EF4-FFF2-40B4-BE49-F238E27FC236}">
                <a16:creationId xmlns:a16="http://schemas.microsoft.com/office/drawing/2014/main" id="{5A72282D-B827-4B17-8A42-9D9A6B586872}"/>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6D3AECA8-6294-438A-8776-D38972BE0DD3}"/>
              </a:ext>
            </a:extLst>
          </p:cNvPr>
          <p:cNvSpPr>
            <a:spLocks noGrp="1"/>
          </p:cNvSpPr>
          <p:nvPr>
            <p:ph type="sldNum" sz="quarter" idx="12"/>
          </p:nvPr>
        </p:nvSpPr>
        <p:spPr/>
        <p:txBody>
          <a:bodyPr/>
          <a:lstStyle/>
          <a:p>
            <a:fld id="{CBD3E3F1-E120-42BD-BA85-17C49A3AFF4C}" type="slidenum">
              <a:rPr lang="nb-NO" smtClean="0"/>
              <a:t>‹#›</a:t>
            </a:fld>
            <a:endParaRPr lang="nb-NO"/>
          </a:p>
        </p:txBody>
      </p:sp>
    </p:spTree>
    <p:extLst>
      <p:ext uri="{BB962C8B-B14F-4D97-AF65-F5344CB8AC3E}">
        <p14:creationId xmlns:p14="http://schemas.microsoft.com/office/powerpoint/2010/main" val="1326883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F2C60F-004B-4297-8D08-F14B84CC311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b-NO"/>
          </a:p>
        </p:txBody>
      </p:sp>
      <p:sp>
        <p:nvSpPr>
          <p:cNvPr id="3" name="Vertical Text Placeholder 2">
            <a:extLst>
              <a:ext uri="{FF2B5EF4-FFF2-40B4-BE49-F238E27FC236}">
                <a16:creationId xmlns:a16="http://schemas.microsoft.com/office/drawing/2014/main" id="{D97AB3B1-54C2-490A-853F-03BA5E4B48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0C352450-27D2-4DCF-B58D-FADEAECFEA4C}"/>
              </a:ext>
            </a:extLst>
          </p:cNvPr>
          <p:cNvSpPr>
            <a:spLocks noGrp="1"/>
          </p:cNvSpPr>
          <p:nvPr>
            <p:ph type="dt" sz="half" idx="10"/>
          </p:nvPr>
        </p:nvSpPr>
        <p:spPr/>
        <p:txBody>
          <a:bodyPr/>
          <a:lstStyle/>
          <a:p>
            <a:fld id="{1456EF0A-26E1-4855-869A-170D876B38DC}" type="datetimeFigureOut">
              <a:rPr lang="nb-NO" smtClean="0"/>
              <a:t>26.09.2023</a:t>
            </a:fld>
            <a:endParaRPr lang="nb-NO"/>
          </a:p>
        </p:txBody>
      </p:sp>
      <p:sp>
        <p:nvSpPr>
          <p:cNvPr id="5" name="Footer Placeholder 4">
            <a:extLst>
              <a:ext uri="{FF2B5EF4-FFF2-40B4-BE49-F238E27FC236}">
                <a16:creationId xmlns:a16="http://schemas.microsoft.com/office/drawing/2014/main" id="{B3096E98-D95A-4A2C-8DDB-00158794C0D3}"/>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DDA69AB8-1BC9-4537-8C8F-23D3055B137E}"/>
              </a:ext>
            </a:extLst>
          </p:cNvPr>
          <p:cNvSpPr>
            <a:spLocks noGrp="1"/>
          </p:cNvSpPr>
          <p:nvPr>
            <p:ph type="sldNum" sz="quarter" idx="12"/>
          </p:nvPr>
        </p:nvSpPr>
        <p:spPr/>
        <p:txBody>
          <a:bodyPr/>
          <a:lstStyle/>
          <a:p>
            <a:fld id="{CBD3E3F1-E120-42BD-BA85-17C49A3AFF4C}" type="slidenum">
              <a:rPr lang="nb-NO" smtClean="0"/>
              <a:t>‹#›</a:t>
            </a:fld>
            <a:endParaRPr lang="nb-NO"/>
          </a:p>
        </p:txBody>
      </p:sp>
    </p:spTree>
    <p:extLst>
      <p:ext uri="{BB962C8B-B14F-4D97-AF65-F5344CB8AC3E}">
        <p14:creationId xmlns:p14="http://schemas.microsoft.com/office/powerpoint/2010/main" val="325068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CC612-3F68-43BA-9099-6F75E9DDCF97}"/>
              </a:ext>
            </a:extLst>
          </p:cNvPr>
          <p:cNvSpPr>
            <a:spLocks noGrp="1"/>
          </p:cNvSpPr>
          <p:nvPr>
            <p:ph type="title"/>
          </p:nvPr>
        </p:nvSpPr>
        <p:spPr/>
        <p:txBody>
          <a:bodyPr/>
          <a:lstStyle/>
          <a:p>
            <a:r>
              <a:rPr lang="en-US"/>
              <a:t>Click to edit Master title style</a:t>
            </a:r>
            <a:endParaRPr lang="nb-NO"/>
          </a:p>
        </p:txBody>
      </p:sp>
      <p:sp>
        <p:nvSpPr>
          <p:cNvPr id="3" name="Content Placeholder 2">
            <a:extLst>
              <a:ext uri="{FF2B5EF4-FFF2-40B4-BE49-F238E27FC236}">
                <a16:creationId xmlns:a16="http://schemas.microsoft.com/office/drawing/2014/main" id="{09CB890C-27F3-4751-8E11-D4001F509B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CECCCDDD-01A4-41C6-94AA-B6EE2E436AA6}"/>
              </a:ext>
            </a:extLst>
          </p:cNvPr>
          <p:cNvSpPr>
            <a:spLocks noGrp="1"/>
          </p:cNvSpPr>
          <p:nvPr>
            <p:ph type="dt" sz="half" idx="10"/>
          </p:nvPr>
        </p:nvSpPr>
        <p:spPr/>
        <p:txBody>
          <a:bodyPr/>
          <a:lstStyle/>
          <a:p>
            <a:fld id="{1456EF0A-26E1-4855-869A-170D876B38DC}" type="datetimeFigureOut">
              <a:rPr lang="nb-NO" smtClean="0"/>
              <a:t>26.09.2023</a:t>
            </a:fld>
            <a:endParaRPr lang="nb-NO"/>
          </a:p>
        </p:txBody>
      </p:sp>
      <p:sp>
        <p:nvSpPr>
          <p:cNvPr id="5" name="Footer Placeholder 4">
            <a:extLst>
              <a:ext uri="{FF2B5EF4-FFF2-40B4-BE49-F238E27FC236}">
                <a16:creationId xmlns:a16="http://schemas.microsoft.com/office/drawing/2014/main" id="{A8FC441A-BDA6-4788-BFF8-13A29CAE9E9A}"/>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C90E5406-F035-404D-BA03-53BE4DA3DDE4}"/>
              </a:ext>
            </a:extLst>
          </p:cNvPr>
          <p:cNvSpPr>
            <a:spLocks noGrp="1"/>
          </p:cNvSpPr>
          <p:nvPr>
            <p:ph type="sldNum" sz="quarter" idx="12"/>
          </p:nvPr>
        </p:nvSpPr>
        <p:spPr/>
        <p:txBody>
          <a:bodyPr/>
          <a:lstStyle/>
          <a:p>
            <a:fld id="{CBD3E3F1-E120-42BD-BA85-17C49A3AFF4C}" type="slidenum">
              <a:rPr lang="nb-NO" smtClean="0"/>
              <a:t>‹#›</a:t>
            </a:fld>
            <a:endParaRPr lang="nb-NO"/>
          </a:p>
        </p:txBody>
      </p:sp>
    </p:spTree>
    <p:extLst>
      <p:ext uri="{BB962C8B-B14F-4D97-AF65-F5344CB8AC3E}">
        <p14:creationId xmlns:p14="http://schemas.microsoft.com/office/powerpoint/2010/main" val="1585901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52C7C-1442-4F99-8F87-887E80B112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b-NO"/>
          </a:p>
        </p:txBody>
      </p:sp>
      <p:sp>
        <p:nvSpPr>
          <p:cNvPr id="3" name="Text Placeholder 2">
            <a:extLst>
              <a:ext uri="{FF2B5EF4-FFF2-40B4-BE49-F238E27FC236}">
                <a16:creationId xmlns:a16="http://schemas.microsoft.com/office/drawing/2014/main" id="{69F3AEAF-DFA0-4309-BCC3-FF31A09FBE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9F5CB3-BEFC-4E6A-8156-D8450C05687B}"/>
              </a:ext>
            </a:extLst>
          </p:cNvPr>
          <p:cNvSpPr>
            <a:spLocks noGrp="1"/>
          </p:cNvSpPr>
          <p:nvPr>
            <p:ph type="dt" sz="half" idx="10"/>
          </p:nvPr>
        </p:nvSpPr>
        <p:spPr/>
        <p:txBody>
          <a:bodyPr/>
          <a:lstStyle/>
          <a:p>
            <a:fld id="{1456EF0A-26E1-4855-869A-170D876B38DC}" type="datetimeFigureOut">
              <a:rPr lang="nb-NO" smtClean="0"/>
              <a:t>26.09.2023</a:t>
            </a:fld>
            <a:endParaRPr lang="nb-NO"/>
          </a:p>
        </p:txBody>
      </p:sp>
      <p:sp>
        <p:nvSpPr>
          <p:cNvPr id="5" name="Footer Placeholder 4">
            <a:extLst>
              <a:ext uri="{FF2B5EF4-FFF2-40B4-BE49-F238E27FC236}">
                <a16:creationId xmlns:a16="http://schemas.microsoft.com/office/drawing/2014/main" id="{E8B48FF2-A981-4B2A-BED3-95EF613A72B6}"/>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A26658CA-1609-4364-BE04-32EEDBBE1A81}"/>
              </a:ext>
            </a:extLst>
          </p:cNvPr>
          <p:cNvSpPr>
            <a:spLocks noGrp="1"/>
          </p:cNvSpPr>
          <p:nvPr>
            <p:ph type="sldNum" sz="quarter" idx="12"/>
          </p:nvPr>
        </p:nvSpPr>
        <p:spPr/>
        <p:txBody>
          <a:bodyPr/>
          <a:lstStyle/>
          <a:p>
            <a:fld id="{CBD3E3F1-E120-42BD-BA85-17C49A3AFF4C}" type="slidenum">
              <a:rPr lang="nb-NO" smtClean="0"/>
              <a:t>‹#›</a:t>
            </a:fld>
            <a:endParaRPr lang="nb-NO"/>
          </a:p>
        </p:txBody>
      </p:sp>
    </p:spTree>
    <p:extLst>
      <p:ext uri="{BB962C8B-B14F-4D97-AF65-F5344CB8AC3E}">
        <p14:creationId xmlns:p14="http://schemas.microsoft.com/office/powerpoint/2010/main" val="3144360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4CA25-FB65-4473-9333-32720E49FC2B}"/>
              </a:ext>
            </a:extLst>
          </p:cNvPr>
          <p:cNvSpPr>
            <a:spLocks noGrp="1"/>
          </p:cNvSpPr>
          <p:nvPr>
            <p:ph type="title"/>
          </p:nvPr>
        </p:nvSpPr>
        <p:spPr/>
        <p:txBody>
          <a:bodyPr/>
          <a:lstStyle/>
          <a:p>
            <a:r>
              <a:rPr lang="en-US"/>
              <a:t>Click to edit Master title style</a:t>
            </a:r>
            <a:endParaRPr lang="nb-NO"/>
          </a:p>
        </p:txBody>
      </p:sp>
      <p:sp>
        <p:nvSpPr>
          <p:cNvPr id="3" name="Content Placeholder 2">
            <a:extLst>
              <a:ext uri="{FF2B5EF4-FFF2-40B4-BE49-F238E27FC236}">
                <a16:creationId xmlns:a16="http://schemas.microsoft.com/office/drawing/2014/main" id="{36FACF83-1A49-42DA-8765-73F65B7DAAA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a:extLst>
              <a:ext uri="{FF2B5EF4-FFF2-40B4-BE49-F238E27FC236}">
                <a16:creationId xmlns:a16="http://schemas.microsoft.com/office/drawing/2014/main" id="{FD6707A9-CD26-4E58-B9AA-9E79EBA032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Date Placeholder 4">
            <a:extLst>
              <a:ext uri="{FF2B5EF4-FFF2-40B4-BE49-F238E27FC236}">
                <a16:creationId xmlns:a16="http://schemas.microsoft.com/office/drawing/2014/main" id="{6956E7DF-2F10-44AA-856F-C631F0FE9C79}"/>
              </a:ext>
            </a:extLst>
          </p:cNvPr>
          <p:cNvSpPr>
            <a:spLocks noGrp="1"/>
          </p:cNvSpPr>
          <p:nvPr>
            <p:ph type="dt" sz="half" idx="10"/>
          </p:nvPr>
        </p:nvSpPr>
        <p:spPr/>
        <p:txBody>
          <a:bodyPr/>
          <a:lstStyle/>
          <a:p>
            <a:fld id="{1456EF0A-26E1-4855-869A-170D876B38DC}" type="datetimeFigureOut">
              <a:rPr lang="nb-NO" smtClean="0"/>
              <a:t>26.09.2023</a:t>
            </a:fld>
            <a:endParaRPr lang="nb-NO"/>
          </a:p>
        </p:txBody>
      </p:sp>
      <p:sp>
        <p:nvSpPr>
          <p:cNvPr id="6" name="Footer Placeholder 5">
            <a:extLst>
              <a:ext uri="{FF2B5EF4-FFF2-40B4-BE49-F238E27FC236}">
                <a16:creationId xmlns:a16="http://schemas.microsoft.com/office/drawing/2014/main" id="{3B59D844-ED6D-4DD5-9CAC-3CD29B6A6CAA}"/>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EBD6F070-6DFF-44C2-B859-7CD014E62AD2}"/>
              </a:ext>
            </a:extLst>
          </p:cNvPr>
          <p:cNvSpPr>
            <a:spLocks noGrp="1"/>
          </p:cNvSpPr>
          <p:nvPr>
            <p:ph type="sldNum" sz="quarter" idx="12"/>
          </p:nvPr>
        </p:nvSpPr>
        <p:spPr/>
        <p:txBody>
          <a:bodyPr/>
          <a:lstStyle/>
          <a:p>
            <a:fld id="{CBD3E3F1-E120-42BD-BA85-17C49A3AFF4C}" type="slidenum">
              <a:rPr lang="nb-NO" smtClean="0"/>
              <a:t>‹#›</a:t>
            </a:fld>
            <a:endParaRPr lang="nb-NO"/>
          </a:p>
        </p:txBody>
      </p:sp>
    </p:spTree>
    <p:extLst>
      <p:ext uri="{BB962C8B-B14F-4D97-AF65-F5344CB8AC3E}">
        <p14:creationId xmlns:p14="http://schemas.microsoft.com/office/powerpoint/2010/main" val="3527841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FC836-51E7-4514-9FE4-F09CFDFFBA87}"/>
              </a:ext>
            </a:extLst>
          </p:cNvPr>
          <p:cNvSpPr>
            <a:spLocks noGrp="1"/>
          </p:cNvSpPr>
          <p:nvPr>
            <p:ph type="title"/>
          </p:nvPr>
        </p:nvSpPr>
        <p:spPr>
          <a:xfrm>
            <a:off x="839788" y="365125"/>
            <a:ext cx="10515600" cy="1325563"/>
          </a:xfrm>
        </p:spPr>
        <p:txBody>
          <a:bodyPr/>
          <a:lstStyle/>
          <a:p>
            <a:r>
              <a:rPr lang="en-US"/>
              <a:t>Click to edit Master title style</a:t>
            </a:r>
            <a:endParaRPr lang="nb-NO"/>
          </a:p>
        </p:txBody>
      </p:sp>
      <p:sp>
        <p:nvSpPr>
          <p:cNvPr id="3" name="Text Placeholder 2">
            <a:extLst>
              <a:ext uri="{FF2B5EF4-FFF2-40B4-BE49-F238E27FC236}">
                <a16:creationId xmlns:a16="http://schemas.microsoft.com/office/drawing/2014/main" id="{8D74E8D4-405C-445A-815F-BEEEC57CF3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A429A4-87B4-4279-8A2F-79A32DC02E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a:extLst>
              <a:ext uri="{FF2B5EF4-FFF2-40B4-BE49-F238E27FC236}">
                <a16:creationId xmlns:a16="http://schemas.microsoft.com/office/drawing/2014/main" id="{8D233F32-BAF5-438E-8BF5-919355AE5C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A24EE49-6C6F-4A2E-A330-73FEBB150D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Date Placeholder 6">
            <a:extLst>
              <a:ext uri="{FF2B5EF4-FFF2-40B4-BE49-F238E27FC236}">
                <a16:creationId xmlns:a16="http://schemas.microsoft.com/office/drawing/2014/main" id="{7906FE0F-490A-4158-BBEA-959DA949DA97}"/>
              </a:ext>
            </a:extLst>
          </p:cNvPr>
          <p:cNvSpPr>
            <a:spLocks noGrp="1"/>
          </p:cNvSpPr>
          <p:nvPr>
            <p:ph type="dt" sz="half" idx="10"/>
          </p:nvPr>
        </p:nvSpPr>
        <p:spPr/>
        <p:txBody>
          <a:bodyPr/>
          <a:lstStyle/>
          <a:p>
            <a:fld id="{1456EF0A-26E1-4855-869A-170D876B38DC}" type="datetimeFigureOut">
              <a:rPr lang="nb-NO" smtClean="0"/>
              <a:t>26.09.2023</a:t>
            </a:fld>
            <a:endParaRPr lang="nb-NO"/>
          </a:p>
        </p:txBody>
      </p:sp>
      <p:sp>
        <p:nvSpPr>
          <p:cNvPr id="8" name="Footer Placeholder 7">
            <a:extLst>
              <a:ext uri="{FF2B5EF4-FFF2-40B4-BE49-F238E27FC236}">
                <a16:creationId xmlns:a16="http://schemas.microsoft.com/office/drawing/2014/main" id="{0891A150-E54D-43D4-B479-B98798FAB6F8}"/>
              </a:ext>
            </a:extLst>
          </p:cNvPr>
          <p:cNvSpPr>
            <a:spLocks noGrp="1"/>
          </p:cNvSpPr>
          <p:nvPr>
            <p:ph type="ftr" sz="quarter" idx="11"/>
          </p:nvPr>
        </p:nvSpPr>
        <p:spPr/>
        <p:txBody>
          <a:bodyPr/>
          <a:lstStyle/>
          <a:p>
            <a:endParaRPr lang="nb-NO"/>
          </a:p>
        </p:txBody>
      </p:sp>
      <p:sp>
        <p:nvSpPr>
          <p:cNvPr id="9" name="Slide Number Placeholder 8">
            <a:extLst>
              <a:ext uri="{FF2B5EF4-FFF2-40B4-BE49-F238E27FC236}">
                <a16:creationId xmlns:a16="http://schemas.microsoft.com/office/drawing/2014/main" id="{FAC337F3-BA0E-4A52-B88E-B9351286981F}"/>
              </a:ext>
            </a:extLst>
          </p:cNvPr>
          <p:cNvSpPr>
            <a:spLocks noGrp="1"/>
          </p:cNvSpPr>
          <p:nvPr>
            <p:ph type="sldNum" sz="quarter" idx="12"/>
          </p:nvPr>
        </p:nvSpPr>
        <p:spPr/>
        <p:txBody>
          <a:bodyPr/>
          <a:lstStyle/>
          <a:p>
            <a:fld id="{CBD3E3F1-E120-42BD-BA85-17C49A3AFF4C}" type="slidenum">
              <a:rPr lang="nb-NO" smtClean="0"/>
              <a:t>‹#›</a:t>
            </a:fld>
            <a:endParaRPr lang="nb-NO"/>
          </a:p>
        </p:txBody>
      </p:sp>
    </p:spTree>
    <p:extLst>
      <p:ext uri="{BB962C8B-B14F-4D97-AF65-F5344CB8AC3E}">
        <p14:creationId xmlns:p14="http://schemas.microsoft.com/office/powerpoint/2010/main" val="4262438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CD10F-D757-45E7-9350-6DDE61AC48EC}"/>
              </a:ext>
            </a:extLst>
          </p:cNvPr>
          <p:cNvSpPr>
            <a:spLocks noGrp="1"/>
          </p:cNvSpPr>
          <p:nvPr>
            <p:ph type="title"/>
          </p:nvPr>
        </p:nvSpPr>
        <p:spPr/>
        <p:txBody>
          <a:bodyPr/>
          <a:lstStyle/>
          <a:p>
            <a:r>
              <a:rPr lang="en-US"/>
              <a:t>Click to edit Master title style</a:t>
            </a:r>
            <a:endParaRPr lang="nb-NO"/>
          </a:p>
        </p:txBody>
      </p:sp>
      <p:sp>
        <p:nvSpPr>
          <p:cNvPr id="3" name="Date Placeholder 2">
            <a:extLst>
              <a:ext uri="{FF2B5EF4-FFF2-40B4-BE49-F238E27FC236}">
                <a16:creationId xmlns:a16="http://schemas.microsoft.com/office/drawing/2014/main" id="{1E99429E-188B-4621-8F61-85D5BD867EA0}"/>
              </a:ext>
            </a:extLst>
          </p:cNvPr>
          <p:cNvSpPr>
            <a:spLocks noGrp="1"/>
          </p:cNvSpPr>
          <p:nvPr>
            <p:ph type="dt" sz="half" idx="10"/>
          </p:nvPr>
        </p:nvSpPr>
        <p:spPr/>
        <p:txBody>
          <a:bodyPr/>
          <a:lstStyle/>
          <a:p>
            <a:fld id="{1456EF0A-26E1-4855-869A-170D876B38DC}" type="datetimeFigureOut">
              <a:rPr lang="nb-NO" smtClean="0"/>
              <a:t>26.09.2023</a:t>
            </a:fld>
            <a:endParaRPr lang="nb-NO"/>
          </a:p>
        </p:txBody>
      </p:sp>
      <p:sp>
        <p:nvSpPr>
          <p:cNvPr id="4" name="Footer Placeholder 3">
            <a:extLst>
              <a:ext uri="{FF2B5EF4-FFF2-40B4-BE49-F238E27FC236}">
                <a16:creationId xmlns:a16="http://schemas.microsoft.com/office/drawing/2014/main" id="{78021D76-B9B4-4716-8AC4-CD871C4A6B74}"/>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7317829F-7225-49EF-BDCD-6EC3DF7ABDBE}"/>
              </a:ext>
            </a:extLst>
          </p:cNvPr>
          <p:cNvSpPr>
            <a:spLocks noGrp="1"/>
          </p:cNvSpPr>
          <p:nvPr>
            <p:ph type="sldNum" sz="quarter" idx="12"/>
          </p:nvPr>
        </p:nvSpPr>
        <p:spPr/>
        <p:txBody>
          <a:bodyPr/>
          <a:lstStyle/>
          <a:p>
            <a:fld id="{CBD3E3F1-E120-42BD-BA85-17C49A3AFF4C}" type="slidenum">
              <a:rPr lang="nb-NO" smtClean="0"/>
              <a:t>‹#›</a:t>
            </a:fld>
            <a:endParaRPr lang="nb-NO"/>
          </a:p>
        </p:txBody>
      </p:sp>
    </p:spTree>
    <p:extLst>
      <p:ext uri="{BB962C8B-B14F-4D97-AF65-F5344CB8AC3E}">
        <p14:creationId xmlns:p14="http://schemas.microsoft.com/office/powerpoint/2010/main" val="1015720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37C862-7051-4484-9E6C-BC96CADE80BB}"/>
              </a:ext>
            </a:extLst>
          </p:cNvPr>
          <p:cNvSpPr>
            <a:spLocks noGrp="1"/>
          </p:cNvSpPr>
          <p:nvPr>
            <p:ph type="dt" sz="half" idx="10"/>
          </p:nvPr>
        </p:nvSpPr>
        <p:spPr/>
        <p:txBody>
          <a:bodyPr/>
          <a:lstStyle/>
          <a:p>
            <a:fld id="{1456EF0A-26E1-4855-869A-170D876B38DC}" type="datetimeFigureOut">
              <a:rPr lang="nb-NO" smtClean="0"/>
              <a:t>26.09.2023</a:t>
            </a:fld>
            <a:endParaRPr lang="nb-NO"/>
          </a:p>
        </p:txBody>
      </p:sp>
      <p:sp>
        <p:nvSpPr>
          <p:cNvPr id="3" name="Footer Placeholder 2">
            <a:extLst>
              <a:ext uri="{FF2B5EF4-FFF2-40B4-BE49-F238E27FC236}">
                <a16:creationId xmlns:a16="http://schemas.microsoft.com/office/drawing/2014/main" id="{CBBE343C-5A58-48F1-B439-EF64D942116D}"/>
              </a:ext>
            </a:extLst>
          </p:cNvPr>
          <p:cNvSpPr>
            <a:spLocks noGrp="1"/>
          </p:cNvSpPr>
          <p:nvPr>
            <p:ph type="ftr" sz="quarter" idx="11"/>
          </p:nvPr>
        </p:nvSpPr>
        <p:spPr/>
        <p:txBody>
          <a:bodyPr/>
          <a:lstStyle/>
          <a:p>
            <a:endParaRPr lang="nb-NO"/>
          </a:p>
        </p:txBody>
      </p:sp>
      <p:sp>
        <p:nvSpPr>
          <p:cNvPr id="4" name="Slide Number Placeholder 3">
            <a:extLst>
              <a:ext uri="{FF2B5EF4-FFF2-40B4-BE49-F238E27FC236}">
                <a16:creationId xmlns:a16="http://schemas.microsoft.com/office/drawing/2014/main" id="{D0CBA484-5657-41ED-AC10-F65C69C295FD}"/>
              </a:ext>
            </a:extLst>
          </p:cNvPr>
          <p:cNvSpPr>
            <a:spLocks noGrp="1"/>
          </p:cNvSpPr>
          <p:nvPr>
            <p:ph type="sldNum" sz="quarter" idx="12"/>
          </p:nvPr>
        </p:nvSpPr>
        <p:spPr/>
        <p:txBody>
          <a:bodyPr/>
          <a:lstStyle/>
          <a:p>
            <a:fld id="{CBD3E3F1-E120-42BD-BA85-17C49A3AFF4C}" type="slidenum">
              <a:rPr lang="nb-NO" smtClean="0"/>
              <a:t>‹#›</a:t>
            </a:fld>
            <a:endParaRPr lang="nb-NO"/>
          </a:p>
        </p:txBody>
      </p:sp>
    </p:spTree>
    <p:extLst>
      <p:ext uri="{BB962C8B-B14F-4D97-AF65-F5344CB8AC3E}">
        <p14:creationId xmlns:p14="http://schemas.microsoft.com/office/powerpoint/2010/main" val="71192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AF59A-BA61-469A-A5C9-44DFF2F51F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b-NO"/>
          </a:p>
        </p:txBody>
      </p:sp>
      <p:sp>
        <p:nvSpPr>
          <p:cNvPr id="3" name="Content Placeholder 2">
            <a:extLst>
              <a:ext uri="{FF2B5EF4-FFF2-40B4-BE49-F238E27FC236}">
                <a16:creationId xmlns:a16="http://schemas.microsoft.com/office/drawing/2014/main" id="{AA5D064C-EA0B-4091-A9D9-52E90B821F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a:extLst>
              <a:ext uri="{FF2B5EF4-FFF2-40B4-BE49-F238E27FC236}">
                <a16:creationId xmlns:a16="http://schemas.microsoft.com/office/drawing/2014/main" id="{AEB6E8E9-7064-4FBE-92F1-92C5A61289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2E20CA-FBB2-4397-B035-B2EFDD1FDA25}"/>
              </a:ext>
            </a:extLst>
          </p:cNvPr>
          <p:cNvSpPr>
            <a:spLocks noGrp="1"/>
          </p:cNvSpPr>
          <p:nvPr>
            <p:ph type="dt" sz="half" idx="10"/>
          </p:nvPr>
        </p:nvSpPr>
        <p:spPr/>
        <p:txBody>
          <a:bodyPr/>
          <a:lstStyle/>
          <a:p>
            <a:fld id="{1456EF0A-26E1-4855-869A-170D876B38DC}" type="datetimeFigureOut">
              <a:rPr lang="nb-NO" smtClean="0"/>
              <a:t>26.09.2023</a:t>
            </a:fld>
            <a:endParaRPr lang="nb-NO"/>
          </a:p>
        </p:txBody>
      </p:sp>
      <p:sp>
        <p:nvSpPr>
          <p:cNvPr id="6" name="Footer Placeholder 5">
            <a:extLst>
              <a:ext uri="{FF2B5EF4-FFF2-40B4-BE49-F238E27FC236}">
                <a16:creationId xmlns:a16="http://schemas.microsoft.com/office/drawing/2014/main" id="{7E5DD1C3-C1A8-402D-B484-0AFC33CE7041}"/>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AB5D13-625E-481D-9CE6-9E1134E530EB}"/>
              </a:ext>
            </a:extLst>
          </p:cNvPr>
          <p:cNvSpPr>
            <a:spLocks noGrp="1"/>
          </p:cNvSpPr>
          <p:nvPr>
            <p:ph type="sldNum" sz="quarter" idx="12"/>
          </p:nvPr>
        </p:nvSpPr>
        <p:spPr/>
        <p:txBody>
          <a:bodyPr/>
          <a:lstStyle/>
          <a:p>
            <a:fld id="{CBD3E3F1-E120-42BD-BA85-17C49A3AFF4C}" type="slidenum">
              <a:rPr lang="nb-NO" smtClean="0"/>
              <a:t>‹#›</a:t>
            </a:fld>
            <a:endParaRPr lang="nb-NO"/>
          </a:p>
        </p:txBody>
      </p:sp>
    </p:spTree>
    <p:extLst>
      <p:ext uri="{BB962C8B-B14F-4D97-AF65-F5344CB8AC3E}">
        <p14:creationId xmlns:p14="http://schemas.microsoft.com/office/powerpoint/2010/main" val="4028943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21283-F047-4FAF-B0F1-6A44D9F49C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b-NO"/>
          </a:p>
        </p:txBody>
      </p:sp>
      <p:sp>
        <p:nvSpPr>
          <p:cNvPr id="3" name="Picture Placeholder 2">
            <a:extLst>
              <a:ext uri="{FF2B5EF4-FFF2-40B4-BE49-F238E27FC236}">
                <a16:creationId xmlns:a16="http://schemas.microsoft.com/office/drawing/2014/main" id="{F0B65DC5-2EAC-4C75-9073-5195CBA59E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Text Placeholder 3">
            <a:extLst>
              <a:ext uri="{FF2B5EF4-FFF2-40B4-BE49-F238E27FC236}">
                <a16:creationId xmlns:a16="http://schemas.microsoft.com/office/drawing/2014/main" id="{7E565B8F-6E44-4277-BEF8-4657C75903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046C8F-FD66-4EC8-8C3A-5EE549B018DC}"/>
              </a:ext>
            </a:extLst>
          </p:cNvPr>
          <p:cNvSpPr>
            <a:spLocks noGrp="1"/>
          </p:cNvSpPr>
          <p:nvPr>
            <p:ph type="dt" sz="half" idx="10"/>
          </p:nvPr>
        </p:nvSpPr>
        <p:spPr/>
        <p:txBody>
          <a:bodyPr/>
          <a:lstStyle/>
          <a:p>
            <a:fld id="{1456EF0A-26E1-4855-869A-170D876B38DC}" type="datetimeFigureOut">
              <a:rPr lang="nb-NO" smtClean="0"/>
              <a:t>26.09.2023</a:t>
            </a:fld>
            <a:endParaRPr lang="nb-NO"/>
          </a:p>
        </p:txBody>
      </p:sp>
      <p:sp>
        <p:nvSpPr>
          <p:cNvPr id="6" name="Footer Placeholder 5">
            <a:extLst>
              <a:ext uri="{FF2B5EF4-FFF2-40B4-BE49-F238E27FC236}">
                <a16:creationId xmlns:a16="http://schemas.microsoft.com/office/drawing/2014/main" id="{6DDAF65F-9116-4371-9FAB-FA6EBBAE23D8}"/>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08585F90-304D-4296-A855-FAA838EEE5A2}"/>
              </a:ext>
            </a:extLst>
          </p:cNvPr>
          <p:cNvSpPr>
            <a:spLocks noGrp="1"/>
          </p:cNvSpPr>
          <p:nvPr>
            <p:ph type="sldNum" sz="quarter" idx="12"/>
          </p:nvPr>
        </p:nvSpPr>
        <p:spPr/>
        <p:txBody>
          <a:bodyPr/>
          <a:lstStyle/>
          <a:p>
            <a:fld id="{CBD3E3F1-E120-42BD-BA85-17C49A3AFF4C}" type="slidenum">
              <a:rPr lang="nb-NO" smtClean="0"/>
              <a:t>‹#›</a:t>
            </a:fld>
            <a:endParaRPr lang="nb-NO"/>
          </a:p>
        </p:txBody>
      </p:sp>
    </p:spTree>
    <p:extLst>
      <p:ext uri="{BB962C8B-B14F-4D97-AF65-F5344CB8AC3E}">
        <p14:creationId xmlns:p14="http://schemas.microsoft.com/office/powerpoint/2010/main" val="274842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C6B01A-65FF-49D1-935B-D755C167C9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b-NO"/>
          </a:p>
        </p:txBody>
      </p:sp>
      <p:sp>
        <p:nvSpPr>
          <p:cNvPr id="3" name="Text Placeholder 2">
            <a:extLst>
              <a:ext uri="{FF2B5EF4-FFF2-40B4-BE49-F238E27FC236}">
                <a16:creationId xmlns:a16="http://schemas.microsoft.com/office/drawing/2014/main" id="{9FA672FE-B615-417C-8306-FCF835D3C9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7418345F-2D4D-4627-9685-2C641B064D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56EF0A-26E1-4855-869A-170D876B38DC}" type="datetimeFigureOut">
              <a:rPr lang="nb-NO" smtClean="0"/>
              <a:t>26.09.2023</a:t>
            </a:fld>
            <a:endParaRPr lang="nb-NO"/>
          </a:p>
        </p:txBody>
      </p:sp>
      <p:sp>
        <p:nvSpPr>
          <p:cNvPr id="5" name="Footer Placeholder 4">
            <a:extLst>
              <a:ext uri="{FF2B5EF4-FFF2-40B4-BE49-F238E27FC236}">
                <a16:creationId xmlns:a16="http://schemas.microsoft.com/office/drawing/2014/main" id="{7D0B9576-13BA-41DD-ADE8-D6FBB4E444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a:extLst>
              <a:ext uri="{FF2B5EF4-FFF2-40B4-BE49-F238E27FC236}">
                <a16:creationId xmlns:a16="http://schemas.microsoft.com/office/drawing/2014/main" id="{6FEAA0C9-C6D0-4076-995A-9BBA137410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D3E3F1-E120-42BD-BA85-17C49A3AFF4C}" type="slidenum">
              <a:rPr lang="nb-NO" smtClean="0"/>
              <a:t>‹#›</a:t>
            </a:fld>
            <a:endParaRPr lang="nb-NO"/>
          </a:p>
        </p:txBody>
      </p:sp>
    </p:spTree>
    <p:extLst>
      <p:ext uri="{BB962C8B-B14F-4D97-AF65-F5344CB8AC3E}">
        <p14:creationId xmlns:p14="http://schemas.microsoft.com/office/powerpoint/2010/main" val="1956146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www.ntnu.no/ansatte/saraidf"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49481-85EB-454A-881B-F172BDA2AD5C}"/>
              </a:ext>
            </a:extLst>
          </p:cNvPr>
          <p:cNvSpPr>
            <a:spLocks noGrp="1"/>
          </p:cNvSpPr>
          <p:nvPr>
            <p:ph type="ctrTitle"/>
          </p:nvPr>
        </p:nvSpPr>
        <p:spPr>
          <a:xfrm>
            <a:off x="1580270" y="622422"/>
            <a:ext cx="9144000" cy="977778"/>
          </a:xfrm>
        </p:spPr>
        <p:txBody>
          <a:bodyPr>
            <a:normAutofit/>
          </a:bodyPr>
          <a:lstStyle/>
          <a:p>
            <a:r>
              <a:rPr lang="nb-NO" dirty="0"/>
              <a:t>Faglærermøte MTKJ</a:t>
            </a:r>
          </a:p>
        </p:txBody>
      </p:sp>
      <p:sp>
        <p:nvSpPr>
          <p:cNvPr id="3" name="Subtitle 2">
            <a:extLst>
              <a:ext uri="{FF2B5EF4-FFF2-40B4-BE49-F238E27FC236}">
                <a16:creationId xmlns:a16="http://schemas.microsoft.com/office/drawing/2014/main" id="{D7F78C0C-4965-4B45-93D4-820E570188A2}"/>
              </a:ext>
            </a:extLst>
          </p:cNvPr>
          <p:cNvSpPr>
            <a:spLocks noGrp="1"/>
          </p:cNvSpPr>
          <p:nvPr>
            <p:ph type="subTitle" idx="1"/>
          </p:nvPr>
        </p:nvSpPr>
        <p:spPr>
          <a:xfrm>
            <a:off x="1066800" y="1609725"/>
            <a:ext cx="9144000" cy="671732"/>
          </a:xfrm>
        </p:spPr>
        <p:txBody>
          <a:bodyPr>
            <a:normAutofit fontScale="85000" lnSpcReduction="20000"/>
          </a:bodyPr>
          <a:lstStyle/>
          <a:p>
            <a:r>
              <a:rPr lang="nb-NO" dirty="0"/>
              <a:t>Mandag 25. September 2023 , kl. 14:05-15:00 </a:t>
            </a:r>
          </a:p>
          <a:p>
            <a:r>
              <a:rPr lang="nb-NO" dirty="0"/>
              <a:t>Aud. K5</a:t>
            </a:r>
          </a:p>
        </p:txBody>
      </p:sp>
      <p:sp>
        <p:nvSpPr>
          <p:cNvPr id="4" name="Subtitle 2">
            <a:extLst>
              <a:ext uri="{FF2B5EF4-FFF2-40B4-BE49-F238E27FC236}">
                <a16:creationId xmlns:a16="http://schemas.microsoft.com/office/drawing/2014/main" id="{6F96F9A5-1E44-4597-B9AF-5B4E84D520AA}"/>
              </a:ext>
            </a:extLst>
          </p:cNvPr>
          <p:cNvSpPr txBox="1">
            <a:spLocks/>
          </p:cNvSpPr>
          <p:nvPr/>
        </p:nvSpPr>
        <p:spPr>
          <a:xfrm>
            <a:off x="424376" y="2505294"/>
            <a:ext cx="6890824" cy="3967068"/>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800" b="1" dirty="0">
                <a:effectLst/>
                <a:latin typeface="Calibri" panose="020F0502020204030204" pitchFamily="34" charset="0"/>
                <a:ea typeface="Calibri" panose="020F0502020204030204" pitchFamily="34" charset="0"/>
              </a:rPr>
              <a:t>Hva er MTKJ? Sivilingeniører som kan kjemi og prosess</a:t>
            </a:r>
            <a:endParaRPr lang="en-US" sz="1800" b="1" dirty="0">
              <a:effectLst/>
              <a:latin typeface="Calibri" panose="020F0502020204030204" pitchFamily="34" charset="0"/>
              <a:ea typeface="Calibri" panose="020F0502020204030204" pitchFamily="34" charset="0"/>
            </a:endParaRPr>
          </a:p>
          <a:p>
            <a:pPr algn="l"/>
            <a:endParaRPr lang="nb-NO" sz="1800" dirty="0">
              <a:solidFill>
                <a:srgbClr val="FF0000"/>
              </a:solidFill>
              <a:effectLst/>
              <a:latin typeface="Calibri" panose="020F0502020204030204" pitchFamily="34" charset="0"/>
              <a:ea typeface="Calibri" panose="020F0502020204030204" pitchFamily="34" charset="0"/>
            </a:endParaRPr>
          </a:p>
          <a:p>
            <a:pPr algn="l"/>
            <a:r>
              <a:rPr lang="nb-NO" sz="1800" dirty="0">
                <a:solidFill>
                  <a:srgbClr val="FF0000"/>
                </a:solidFill>
                <a:effectLst/>
                <a:latin typeface="Calibri" panose="020F0502020204030204" pitchFamily="34" charset="0"/>
                <a:ea typeface="Calibri" panose="020F0502020204030204" pitchFamily="34" charset="0"/>
              </a:rPr>
              <a:t>Sist: fokus digitalisering. I dag bærekraft!</a:t>
            </a:r>
          </a:p>
          <a:p>
            <a:pPr algn="l"/>
            <a:r>
              <a:rPr lang="nb-NO" sz="1800" dirty="0">
                <a:solidFill>
                  <a:srgbClr val="FF0000"/>
                </a:solidFill>
                <a:effectLst/>
                <a:highlight>
                  <a:srgbClr val="FFFF00"/>
                </a:highlight>
                <a:latin typeface="Calibri" panose="020F0502020204030204" pitchFamily="34" charset="0"/>
                <a:ea typeface="Calibri" panose="020F0502020204030204" pitchFamily="34" charset="0"/>
              </a:rPr>
              <a:t>Bidra til det grønne skiftet!</a:t>
            </a:r>
          </a:p>
          <a:p>
            <a:pPr marL="342900" indent="-342900" algn="l">
              <a:buFont typeface="+mj-lt"/>
              <a:buAutoNum type="arabicPeriod"/>
            </a:pPr>
            <a:r>
              <a:rPr lang="nb-NO" sz="1800" dirty="0">
                <a:effectLst/>
                <a:latin typeface="Calibri" panose="020F0502020204030204" pitchFamily="34" charset="0"/>
                <a:ea typeface="Calibri" panose="020F0502020204030204" pitchFamily="34" charset="0"/>
              </a:rPr>
              <a:t>Læringsutbytte MTKJ</a:t>
            </a:r>
          </a:p>
          <a:p>
            <a:pPr marL="342900" indent="-342900" algn="l">
              <a:buFont typeface="+mj-lt"/>
              <a:buAutoNum type="arabicPeriod"/>
            </a:pPr>
            <a:r>
              <a:rPr lang="nb-NO" sz="1800" dirty="0">
                <a:effectLst/>
                <a:latin typeface="Calibri" panose="020F0502020204030204" pitchFamily="34" charset="0"/>
                <a:ea typeface="Calibri" panose="020F0502020204030204" pitchFamily="34" charset="0"/>
              </a:rPr>
              <a:t>Hva jeg (Sigurd) sier til studentene</a:t>
            </a:r>
          </a:p>
          <a:p>
            <a:pPr marL="342900" indent="-342900" algn="l">
              <a:buFont typeface="+mj-lt"/>
              <a:buAutoNum type="arabicPeriod"/>
            </a:pPr>
            <a:r>
              <a:rPr lang="nb-NO" sz="1800" dirty="0">
                <a:effectLst/>
                <a:latin typeface="Calibri" panose="020F0502020204030204" pitchFamily="34" charset="0"/>
                <a:ea typeface="Calibri" panose="020F0502020204030204" pitchFamily="34" charset="0"/>
              </a:rPr>
              <a:t>Dagens studieplan (spesielt første 5 semester)</a:t>
            </a:r>
          </a:p>
          <a:p>
            <a:pPr marL="342900" indent="-342900" algn="l">
              <a:buFont typeface="+mj-lt"/>
              <a:buAutoNum type="arabicPeriod"/>
            </a:pPr>
            <a:r>
              <a:rPr lang="nb-NO" sz="1800" dirty="0">
                <a:effectLst/>
                <a:latin typeface="Calibri" panose="020F0502020204030204" pitchFamily="34" charset="0"/>
                <a:ea typeface="Calibri" panose="020F0502020204030204" pitchFamily="34" charset="0"/>
              </a:rPr>
              <a:t>Studiebarometer høst 2022: Trenger å forbedre undervisningen</a:t>
            </a:r>
          </a:p>
          <a:p>
            <a:pPr marL="342900" indent="-342900" algn="l">
              <a:buFont typeface="+mj-lt"/>
              <a:buAutoNum type="arabicPeriod"/>
            </a:pPr>
            <a:r>
              <a:rPr lang="nb-NO" sz="1800" dirty="0">
                <a:latin typeface="Calibri" panose="020F0502020204030204" pitchFamily="34" charset="0"/>
                <a:ea typeface="Calibri" panose="020F0502020204030204" pitchFamily="34" charset="0"/>
              </a:rPr>
              <a:t>Bærekraft i undervisningen</a:t>
            </a:r>
          </a:p>
          <a:p>
            <a:pPr marL="342900" indent="-342900" algn="l">
              <a:buFont typeface="+mj-lt"/>
              <a:buAutoNum type="arabicPeriod"/>
            </a:pPr>
            <a:r>
              <a:rPr lang="nb-NO" sz="1800" dirty="0">
                <a:latin typeface="Calibri" panose="020F0502020204030204" pitchFamily="34" charset="0"/>
                <a:ea typeface="Calibri" panose="020F0502020204030204" pitchFamily="34" charset="0"/>
              </a:rPr>
              <a:t>Tidspunkt for valg av spesialisering</a:t>
            </a:r>
          </a:p>
          <a:p>
            <a:pPr marL="342900" indent="-342900" algn="l">
              <a:buFont typeface="+mj-lt"/>
              <a:buAutoNum type="arabicPeriod"/>
            </a:pPr>
            <a:r>
              <a:rPr lang="nb-NO" sz="1800" dirty="0">
                <a:effectLst/>
                <a:latin typeface="Calibri" panose="020F0502020204030204" pitchFamily="34" charset="0"/>
                <a:ea typeface="Times New Roman" panose="02020603050405020304" pitchFamily="18" charset="0"/>
              </a:rPr>
              <a:t>Pågående prosess med sammenslåing av studieprogrammet</a:t>
            </a:r>
          </a:p>
          <a:p>
            <a:pPr marL="342900" indent="-342900" algn="l">
              <a:buFont typeface="+mj-lt"/>
              <a:buAutoNum type="arabicPeriod"/>
            </a:pPr>
            <a:r>
              <a:rPr lang="nb-NO" sz="1800" dirty="0">
                <a:effectLst/>
                <a:latin typeface="Calibri" panose="020F0502020204030204" pitchFamily="34" charset="0"/>
                <a:ea typeface="Calibri" panose="020F0502020204030204" pitchFamily="34" charset="0"/>
              </a:rPr>
              <a:t>Matematikkstrengen (Morten </a:t>
            </a:r>
            <a:r>
              <a:rPr lang="nb-NO" sz="1800" dirty="0">
                <a:latin typeface="Calibri" panose="020F0502020204030204" pitchFamily="34" charset="0"/>
                <a:ea typeface="Calibri" panose="020F0502020204030204" pitchFamily="34" charset="0"/>
              </a:rPr>
              <a:t>N</a:t>
            </a:r>
            <a:r>
              <a:rPr lang="nb-NO" sz="1800" dirty="0">
                <a:effectLst/>
                <a:latin typeface="Calibri" panose="020F0502020204030204" pitchFamily="34" charset="0"/>
                <a:ea typeface="Calibri" panose="020F0502020204030204" pitchFamily="34" charset="0"/>
              </a:rPr>
              <a:t>ome)</a:t>
            </a:r>
            <a:endParaRPr lang="en-US" sz="1800" dirty="0">
              <a:effectLst/>
              <a:latin typeface="Calibri" panose="020F0502020204030204" pitchFamily="34" charset="0"/>
              <a:ea typeface="Calibri" panose="020F0502020204030204" pitchFamily="34" charset="0"/>
            </a:endParaRPr>
          </a:p>
          <a:p>
            <a:pPr marL="342900" indent="-342900" algn="l">
              <a:buFont typeface="+mj-lt"/>
              <a:buAutoNum type="arabicPeriod"/>
            </a:pPr>
            <a:r>
              <a:rPr lang="nb-NO" sz="1800" dirty="0">
                <a:effectLst/>
                <a:latin typeface="Calibri" panose="020F0502020204030204" pitchFamily="34" charset="0"/>
                <a:ea typeface="Calibri" panose="020F0502020204030204" pitchFamily="34" charset="0"/>
              </a:rPr>
              <a:t>Eventuelt </a:t>
            </a:r>
          </a:p>
          <a:p>
            <a:pPr algn="l"/>
            <a:endParaRPr lang="nb-NO" sz="1800" dirty="0">
              <a:effectLst/>
              <a:latin typeface="Calibri" panose="020F0502020204030204" pitchFamily="34" charset="0"/>
              <a:ea typeface="Calibri" panose="020F0502020204030204" pitchFamily="34" charset="0"/>
            </a:endParaRPr>
          </a:p>
          <a:p>
            <a:pPr marL="342900" indent="-342900" algn="l">
              <a:buFont typeface="+mj-lt"/>
              <a:buAutoNum type="arabicPeriod"/>
            </a:pPr>
            <a:endParaRPr lang="nb-NO" sz="1800" dirty="0">
              <a:effectLst/>
              <a:latin typeface="Calibri" panose="020F0502020204030204" pitchFamily="34" charset="0"/>
              <a:ea typeface="Calibri" panose="020F0502020204030204" pitchFamily="34" charset="0"/>
            </a:endParaRPr>
          </a:p>
          <a:p>
            <a:pPr marL="457200" indent="-457200" algn="l">
              <a:buAutoNum type="arabicPeriod"/>
            </a:pPr>
            <a:endParaRPr lang="nb-NO" dirty="0"/>
          </a:p>
          <a:p>
            <a:pPr marL="457200" indent="-457200" algn="l">
              <a:buAutoNum type="arabicPeriod"/>
            </a:pPr>
            <a:endParaRPr lang="nb-NO" dirty="0"/>
          </a:p>
        </p:txBody>
      </p:sp>
      <p:sp>
        <p:nvSpPr>
          <p:cNvPr id="5" name="TextBox 4">
            <a:extLst>
              <a:ext uri="{FF2B5EF4-FFF2-40B4-BE49-F238E27FC236}">
                <a16:creationId xmlns:a16="http://schemas.microsoft.com/office/drawing/2014/main" id="{EE9ADCD3-E5DF-A496-385D-A012F5FE26CF}"/>
              </a:ext>
            </a:extLst>
          </p:cNvPr>
          <p:cNvSpPr txBox="1"/>
          <p:nvPr/>
        </p:nvSpPr>
        <p:spPr>
          <a:xfrm>
            <a:off x="8115300" y="2457523"/>
            <a:ext cx="3264596" cy="2954655"/>
          </a:xfrm>
          <a:prstGeom prst="rect">
            <a:avLst/>
          </a:prstGeom>
          <a:noFill/>
        </p:spPr>
        <p:txBody>
          <a:bodyPr wrap="square" rtlCol="0">
            <a:spAutoFit/>
          </a:bodyPr>
          <a:lstStyle/>
          <a:p>
            <a:r>
              <a:rPr lang="nb-NO" sz="1200" dirty="0">
                <a:effectLst/>
                <a:latin typeface="Calibri" panose="020F0502020204030204" pitchFamily="34" charset="0"/>
                <a:ea typeface="Calibri" panose="020F0502020204030204" pitchFamily="34" charset="0"/>
              </a:rPr>
              <a:t>Epost Aug. 2023: Noen spesifikke saker som jeg kan planlegger å ta opp.</a:t>
            </a:r>
            <a:endParaRPr lang="en-US" sz="1200" dirty="0">
              <a:effectLst/>
              <a:latin typeface="Calibri" panose="020F0502020204030204" pitchFamily="34" charset="0"/>
              <a:ea typeface="Calibri" panose="020F0502020204030204" pitchFamily="34" charset="0"/>
            </a:endParaRPr>
          </a:p>
          <a:p>
            <a:r>
              <a:rPr lang="nb-NO" sz="1200" dirty="0">
                <a:effectLst/>
                <a:latin typeface="Calibri" panose="020F0502020204030204" pitchFamily="34" charset="0"/>
                <a:ea typeface="Calibri" panose="020F0502020204030204" pitchFamily="34" charset="0"/>
              </a:rPr>
              <a:t> </a:t>
            </a:r>
            <a:endParaRPr lang="en-US" sz="1200" dirty="0">
              <a:effectLst/>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nb-NO" sz="1200" dirty="0">
                <a:effectLst/>
                <a:latin typeface="Calibri" panose="020F0502020204030204" pitchFamily="34" charset="0"/>
                <a:ea typeface="Times New Roman" panose="02020603050405020304" pitchFamily="18" charset="0"/>
              </a:rPr>
              <a:t>Sist fokuserte vi på digitalisering og </a:t>
            </a:r>
            <a:r>
              <a:rPr lang="nb-NO" sz="1200" dirty="0" err="1">
                <a:effectLst/>
                <a:latin typeface="Calibri" panose="020F0502020204030204" pitchFamily="34" charset="0"/>
                <a:ea typeface="Times New Roman" panose="02020603050405020304" pitchFamily="18" charset="0"/>
              </a:rPr>
              <a:t>python</a:t>
            </a:r>
            <a:r>
              <a:rPr lang="nb-NO" sz="1200" dirty="0">
                <a:effectLst/>
                <a:latin typeface="Calibri" panose="020F0502020204030204" pitchFamily="34" charset="0"/>
                <a:ea typeface="Times New Roman" panose="02020603050405020304" pitchFamily="18" charset="0"/>
              </a:rPr>
              <a:t>, denne gangen ønsker jeg å fokusere på </a:t>
            </a:r>
            <a:r>
              <a:rPr lang="nb-NO" sz="1200" dirty="0">
                <a:effectLst/>
                <a:highlight>
                  <a:srgbClr val="FFFF00"/>
                </a:highlight>
                <a:latin typeface="Calibri" panose="020F0502020204030204" pitchFamily="34" charset="0"/>
                <a:ea typeface="Times New Roman" panose="02020603050405020304" pitchFamily="18" charset="0"/>
              </a:rPr>
              <a:t>bærekraft</a:t>
            </a:r>
            <a:r>
              <a:rPr lang="nb-NO" sz="1200" dirty="0">
                <a:effectLst/>
                <a:latin typeface="Calibri" panose="020F0502020204030204" pitchFamily="34" charset="0"/>
                <a:ea typeface="Times New Roman" panose="02020603050405020304" pitchFamily="18" charset="0"/>
              </a:rPr>
              <a:t>.</a:t>
            </a:r>
            <a:endParaRPr lang="en-US" sz="1200" dirty="0">
              <a:effectLst/>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nb-NO" sz="1200" dirty="0">
                <a:effectLst/>
                <a:latin typeface="Calibri" panose="020F0502020204030204" pitchFamily="34" charset="0"/>
                <a:ea typeface="Times New Roman" panose="02020603050405020304" pitchFamily="18" charset="0"/>
              </a:rPr>
              <a:t>Tidspunkt for valg av spesialisering</a:t>
            </a:r>
            <a:endParaRPr lang="en-US" sz="1200" dirty="0">
              <a:effectLst/>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nb-NO" sz="1200" dirty="0">
                <a:effectLst/>
                <a:latin typeface="Calibri" panose="020F0502020204030204" pitchFamily="34" charset="0"/>
                <a:ea typeface="Times New Roman" panose="02020603050405020304" pitchFamily="18" charset="0"/>
              </a:rPr>
              <a:t>Pågående prosess med sammenslåing av studieprogrammer</a:t>
            </a:r>
          </a:p>
          <a:p>
            <a:pPr marL="342900" lvl="0" indent="-342900">
              <a:buFont typeface="Calibri" panose="020F0502020204030204" pitchFamily="34" charset="0"/>
              <a:buChar char="-"/>
            </a:pPr>
            <a:r>
              <a:rPr lang="nb-NO" sz="1200" dirty="0">
                <a:effectLst/>
                <a:latin typeface="Calibri" panose="020F0502020204030204" pitchFamily="34" charset="0"/>
                <a:ea typeface="Calibri" panose="020F0502020204030204" pitchFamily="34" charset="0"/>
              </a:rPr>
              <a:t>Matematikkstrengen (Morten </a:t>
            </a:r>
            <a:r>
              <a:rPr lang="nb-NO" sz="1200" dirty="0" err="1">
                <a:effectLst/>
                <a:latin typeface="Calibri" panose="020F0502020204030204" pitchFamily="34" charset="0"/>
                <a:ea typeface="Calibri" panose="020F0502020204030204" pitchFamily="34" charset="0"/>
              </a:rPr>
              <a:t>nome</a:t>
            </a:r>
            <a:r>
              <a:rPr lang="nb-NO" sz="1200" dirty="0">
                <a:effectLst/>
                <a:latin typeface="Calibri" panose="020F0502020204030204" pitchFamily="34" charset="0"/>
                <a:ea typeface="Calibri" panose="020F0502020204030204" pitchFamily="34" charset="0"/>
              </a:rPr>
              <a:t>)</a:t>
            </a:r>
            <a:endParaRPr lang="en-US" sz="1200" dirty="0">
              <a:effectLst/>
              <a:latin typeface="Calibri" panose="020F0502020204030204" pitchFamily="34" charset="0"/>
              <a:ea typeface="Calibri" panose="020F0502020204030204" pitchFamily="34" charset="0"/>
            </a:endParaRPr>
          </a:p>
          <a:p>
            <a:r>
              <a:rPr lang="nb-NO" sz="1200" dirty="0">
                <a:effectLst/>
                <a:latin typeface="Calibri" panose="020F0502020204030204" pitchFamily="34" charset="0"/>
                <a:ea typeface="Calibri" panose="020F0502020204030204" pitchFamily="34" charset="0"/>
              </a:rPr>
              <a:t> </a:t>
            </a:r>
            <a:endParaRPr lang="en-US" sz="1200" dirty="0">
              <a:effectLst/>
              <a:latin typeface="Calibri" panose="020F0502020204030204" pitchFamily="34" charset="0"/>
              <a:ea typeface="Calibri" panose="020F0502020204030204" pitchFamily="34" charset="0"/>
            </a:endParaRPr>
          </a:p>
          <a:p>
            <a:r>
              <a:rPr lang="nb-NO" sz="1200" dirty="0">
                <a:effectLst/>
                <a:latin typeface="Calibri" panose="020F0502020204030204" pitchFamily="34" charset="0"/>
                <a:ea typeface="Calibri" panose="020F0502020204030204" pitchFamily="34" charset="0"/>
              </a:rPr>
              <a:t>Vennligst ta kontakt om det er andre saker du mener bør tas opp.</a:t>
            </a:r>
          </a:p>
          <a:p>
            <a:endParaRPr lang="nb-NO" sz="1200" dirty="0">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3227473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E095894-BE51-60D3-42AD-C9B36F1D0ACD}"/>
              </a:ext>
            </a:extLst>
          </p:cNvPr>
          <p:cNvSpPr txBox="1"/>
          <p:nvPr/>
        </p:nvSpPr>
        <p:spPr>
          <a:xfrm>
            <a:off x="146304" y="429360"/>
            <a:ext cx="2663952" cy="6894195"/>
          </a:xfrm>
          <a:prstGeom prst="rect">
            <a:avLst/>
          </a:prstGeom>
          <a:noFill/>
        </p:spPr>
        <p:txBody>
          <a:bodyPr wrap="square" rtlCol="0">
            <a:spAutoFit/>
          </a:bodyPr>
          <a:lstStyle/>
          <a:p>
            <a:r>
              <a:rPr lang="nb-NO" sz="800" dirty="0"/>
              <a:t>Kjære studenter</a:t>
            </a:r>
          </a:p>
          <a:p>
            <a:r>
              <a:rPr lang="nb-NO" sz="800" dirty="0"/>
              <a:t>Det er en stor ære for meg å ønske dere velkommen til masterstudiet i  industriell kjemi og bioteknologi, også kjent som MTKJ. La meg forsikre dere om at dere har gjort et veldig godt valg. Gratulerer! MTKJ er det beste siv.ing. studiet på NTNU, med utrolig mange arbeidsmuligheter etter studiet. Dere er de eneste som lærer kjemi - og det er nødvendig for å få til det grønne skiftet! </a:t>
            </a:r>
          </a:p>
          <a:p>
            <a:endParaRPr lang="nb-NO" sz="800" dirty="0"/>
          </a:p>
          <a:p>
            <a:r>
              <a:rPr lang="nb-NO" sz="800" dirty="0"/>
              <a:t>Mitt navn er Sigurd Skogestad og jeg er studieprogramleder for MTKJ. Jeg har i sin tid gått igjennom samme utdanning som dere – selv om det nå begynner å bli en stund siden      (49 år for å være eksakt; begynte i 1974) </a:t>
            </a:r>
          </a:p>
          <a:p>
            <a:r>
              <a:rPr lang="nb-NO" sz="800" dirty="0"/>
              <a:t>Jeg er veldig glad for at dere ønsker å studere her hos oss og dere er også heldige som vil bli inspirert og få undervisning fra noen av Norges beste forskere og lærere. Og Trondheim er jo en fantastisk </a:t>
            </a:r>
            <a:r>
              <a:rPr lang="nb-NO" sz="800" dirty="0" err="1"/>
              <a:t>studieby</a:t>
            </a:r>
            <a:r>
              <a:rPr lang="nb-NO" sz="800" dirty="0"/>
              <a:t>!</a:t>
            </a:r>
          </a:p>
          <a:p>
            <a:r>
              <a:rPr lang="nb-NO" sz="800" dirty="0"/>
              <a:t>Som studieprogramleder er min jobb å ha et overordnet ansvar for det 5-årige studiet som dere nå starter opp på. La meg understreke at jeg ser det som min oppgave er å sørge for at dere får god undervisning, så vi kan si at jeg er på deres – studentenes - side. Og jeg føler et spesielt ansvar for dere, altså det vi kaller 1. klasse. Så ikke nøl med å ta direkte kontakt med meg om dere lurer på noe med studiet – kanskje vi kan ta tak i det med en gang. </a:t>
            </a:r>
          </a:p>
          <a:p>
            <a:r>
              <a:rPr lang="nb-NO" sz="800" dirty="0"/>
              <a:t>Jobben som studieprogramleder tar ca. 10% av min tid og resten av tiden er jeg professor -  og som de andre professorene deler jeg tiden omtrent likt mellom forskning og undervisning. Mitt forskningsområde er prosessregulering, det ligger nær kybernetikk. Til forskningen har jeg med meg en gruppe på 5 stipendiater som bruker ca. 4 år på å ta en doktorgrad, altså en PhD-grad. Kanskje en doktorgrad kan bli aktuelt for noen av dere om 5 år når dere er ferdige? </a:t>
            </a:r>
          </a:p>
          <a:p>
            <a:endParaRPr lang="nb-NO" sz="800" dirty="0"/>
          </a:p>
          <a:p>
            <a:r>
              <a:rPr lang="nb-NO" sz="800" dirty="0"/>
              <a:t>Men så tilbake til det studiet som dere skal begynne på. Det er et arbeidskrevende studium med mer lab enn de andre siv.ing.-studiene. Men labene gir dere mulighet til å bli kjent med hverandre – og til å fordype dere og skjønne ting bedre, og ikke minst lære rapportskriving.</a:t>
            </a:r>
          </a:p>
          <a:p>
            <a:r>
              <a:rPr lang="nb-NO" sz="800" dirty="0"/>
              <a:t>Målet vårt er å gi dere en utdannelse som dere vil ha glede av resten av livet. Det er ikke rettet inn mot en spesiell jobb, for arbeidslivet er langt og interesser og behov endrer jo seg stadig. Utdannelsen ligner mye på de andre sivilingeniørstudiene og det er store overlapp i jobbmuligheter senere. Men dere er de eneste som virkelig lærer kjemi. Det vil gi dere en fordel på mange jobber, for kjemi kommer inn veldig mange steder. </a:t>
            </a:r>
          </a:p>
          <a:p>
            <a:endParaRPr lang="nb-NO" sz="800" dirty="0"/>
          </a:p>
          <a:p>
            <a:r>
              <a:rPr lang="nb-NO" sz="800" dirty="0"/>
              <a:t>Bare se rundt deg; det meste av det vi har rundt oss kommer jo fra kjemisk industri. Alle materiale til mobiltelefoner og biler, mye av tekstiler til klær og møbler, </a:t>
            </a:r>
          </a:p>
          <a:p>
            <a:endParaRPr lang="nb-NO" sz="800" dirty="0"/>
          </a:p>
          <a:p>
            <a:endParaRPr lang="en-US" dirty="0"/>
          </a:p>
        </p:txBody>
      </p:sp>
      <p:sp>
        <p:nvSpPr>
          <p:cNvPr id="10" name="Title 1">
            <a:extLst>
              <a:ext uri="{FF2B5EF4-FFF2-40B4-BE49-F238E27FC236}">
                <a16:creationId xmlns:a16="http://schemas.microsoft.com/office/drawing/2014/main" id="{69E53748-01C2-1310-38AB-805EB0051287}"/>
              </a:ext>
            </a:extLst>
          </p:cNvPr>
          <p:cNvSpPr>
            <a:spLocks noGrp="1"/>
          </p:cNvSpPr>
          <p:nvPr>
            <p:ph type="title"/>
          </p:nvPr>
        </p:nvSpPr>
        <p:spPr>
          <a:xfrm>
            <a:off x="996696" y="0"/>
            <a:ext cx="10515600" cy="537083"/>
          </a:xfrm>
        </p:spPr>
        <p:txBody>
          <a:bodyPr>
            <a:normAutofit/>
          </a:bodyPr>
          <a:lstStyle/>
          <a:p>
            <a:r>
              <a:rPr lang="nb-NO" sz="2400" dirty="0"/>
              <a:t>Tale av Sigurd Skogestad ved mottak mandag 14. august 2023 (F1, kl. 12-13)</a:t>
            </a:r>
            <a:endParaRPr lang="en-US" sz="2400" dirty="0"/>
          </a:p>
        </p:txBody>
      </p:sp>
      <p:sp>
        <p:nvSpPr>
          <p:cNvPr id="17" name="TextBox 16">
            <a:extLst>
              <a:ext uri="{FF2B5EF4-FFF2-40B4-BE49-F238E27FC236}">
                <a16:creationId xmlns:a16="http://schemas.microsoft.com/office/drawing/2014/main" id="{4A771212-8CD1-661A-B0F6-87637E053E09}"/>
              </a:ext>
            </a:extLst>
          </p:cNvPr>
          <p:cNvSpPr txBox="1"/>
          <p:nvPr/>
        </p:nvSpPr>
        <p:spPr>
          <a:xfrm>
            <a:off x="3517392" y="469392"/>
            <a:ext cx="2663952" cy="6617196"/>
          </a:xfrm>
          <a:prstGeom prst="rect">
            <a:avLst/>
          </a:prstGeom>
          <a:noFill/>
        </p:spPr>
        <p:txBody>
          <a:bodyPr wrap="square" rtlCol="0">
            <a:spAutoFit/>
          </a:bodyPr>
          <a:lstStyle/>
          <a:p>
            <a:r>
              <a:rPr lang="nb-NO" sz="800" dirty="0"/>
              <a:t>fargestoffer, sminke, og ikke minst batterier som vi er blitt så avhengige av.  Kjemisk industri lager også drivstoff som bensin og hydrogen, og råstoffer til </a:t>
            </a:r>
            <a:r>
              <a:rPr lang="nb-NO" sz="800" dirty="0" err="1"/>
              <a:t>byggebransjen</a:t>
            </a:r>
            <a:r>
              <a:rPr lang="nb-NO" sz="800" dirty="0"/>
              <a:t> som sement, asfalt og eksplosiver. Også maten vi spiser er avhengig av gjødsel fra kjemisk industri. Ja, vi har økologisk landbruk, men det kan bare dekke en liten del av matbehovet i verden.  I tillegg har vi rensing av vann og avløp, vi har farmasøytisk industri og legemidler, og dette er områder som krever spesiell kunnskap om biokjemi. </a:t>
            </a:r>
          </a:p>
          <a:p>
            <a:r>
              <a:rPr lang="nb-NO" sz="800" dirty="0"/>
              <a:t>Jeg vil også nevne fiskeoppdrett der det i dag skjer en enorm utbygging av Norge; det er faktisk den nye oljen. Her vil det være et spesielt behov for kandidater fra vårt studium fordi vi kan både prosess, kjemi og bioteknologi. Jeg har selv en doktorgradsstipendiat som jobber med matematisk modellering og automatisk regulering av vannrensing for fiskeoppdrett. </a:t>
            </a:r>
          </a:p>
          <a:p>
            <a:r>
              <a:rPr lang="nb-NO" sz="800" dirty="0"/>
              <a:t>Et annet område som ekspanderer og som krever kunnskap om kjemi er batteriteknologi. Vi er helt avhengige av batterier til lagring av energi for å kunne ta i bruk fornybar energi fra vind og sol.  </a:t>
            </a:r>
          </a:p>
          <a:p>
            <a:endParaRPr lang="nb-NO" sz="800" dirty="0"/>
          </a:p>
          <a:p>
            <a:r>
              <a:rPr lang="nb-NO" sz="800" dirty="0"/>
              <a:t>Merk at studiet heter INDUSTRIELL kjemi og bioteknologi. Dette er en industrirettet utdannelse, dere skal bli ingeniører, sivilingeniører. Hva er forskjell på en ingeniør og en realist som studerer ren kjemi? En tradisjonell forskjell er at en realist har som mål å studere naturen slik den er, mens en ingeniør ønsker å lage og studere noe som ikke er der fra før, gjøre noe som kan være nyttig for menneskene. Og En god ingeniør er god til å fokusere på det viktige. Dvs. å fokusere på helheten og det som er viktig for å løse problemet og ikke gå tapt i detaljene.</a:t>
            </a:r>
          </a:p>
          <a:p>
            <a:r>
              <a:rPr lang="nb-NO" sz="800" dirty="0"/>
              <a:t>Målet vårt er altså å gi dere en utdannelse der dere får dybdekunnskap i kjemi, noe som svært få andre behersker, samtidig som at dere får generell kunnskap og ferdigheter på linje med andre sivilingeniører som gjør at dere kan gå inn i utrolig mange jobber etterpå. Etter hvert er der mange som ender opp som ledere og direktører, men jeg synes de tekniske jobbene er de mest interessante. Dere et langt yrkesliv foran dere, og personlig vil jeg anbefale å vente med direktørjobben. Uansett får dere en utdannelse som samfunnet etterspør!</a:t>
            </a:r>
          </a:p>
          <a:p>
            <a:r>
              <a:rPr lang="nb-NO" sz="800" dirty="0"/>
              <a:t>Så litt om selve studiet. Det er mye likt de andre siv.ing.-studiene og spesielt nå det første semesteret er hele 3 av 4 fag like. Nå i høst skal dere ha fire fag.</a:t>
            </a:r>
          </a:p>
          <a:p>
            <a:r>
              <a:rPr lang="nb-NO" sz="800" dirty="0"/>
              <a:t> EXPH0300 Først har vi Ex </a:t>
            </a:r>
            <a:r>
              <a:rPr lang="nb-NO" sz="800" dirty="0" err="1"/>
              <a:t>phil</a:t>
            </a:r>
            <a:r>
              <a:rPr lang="nb-NO" sz="800" dirty="0"/>
              <a:t> - </a:t>
            </a:r>
            <a:r>
              <a:rPr lang="nb-NO" sz="800" dirty="0" err="1"/>
              <a:t>Examen</a:t>
            </a:r>
            <a:r>
              <a:rPr lang="nb-NO" sz="800" dirty="0"/>
              <a:t> philosophicum for naturvitenskap og teknologi	</a:t>
            </a:r>
          </a:p>
          <a:p>
            <a:r>
              <a:rPr lang="nb-NO" sz="800" dirty="0"/>
              <a:t> TDT4110 Det neste er Informasjonsteknologi grunnkurs -  som jeg har hørt har blitt bedre de siste par årene med mer vekt på programmering i Python	</a:t>
            </a:r>
          </a:p>
          <a:p>
            <a:r>
              <a:rPr lang="nb-NO" sz="800" dirty="0"/>
              <a:t> TMA4100 Nr. 3 er Matematikk 1</a:t>
            </a:r>
          </a:p>
          <a:p>
            <a:r>
              <a:rPr lang="nb-NO" sz="800" dirty="0"/>
              <a:t> </a:t>
            </a:r>
          </a:p>
        </p:txBody>
      </p:sp>
      <p:sp>
        <p:nvSpPr>
          <p:cNvPr id="18" name="TextBox 17">
            <a:extLst>
              <a:ext uri="{FF2B5EF4-FFF2-40B4-BE49-F238E27FC236}">
                <a16:creationId xmlns:a16="http://schemas.microsoft.com/office/drawing/2014/main" id="{07BE02FE-5735-BA20-9D05-1DCA15AF2BDE}"/>
              </a:ext>
            </a:extLst>
          </p:cNvPr>
          <p:cNvSpPr txBox="1"/>
          <p:nvPr/>
        </p:nvSpPr>
        <p:spPr>
          <a:xfrm>
            <a:off x="6184392" y="537083"/>
            <a:ext cx="2663952" cy="6678751"/>
          </a:xfrm>
          <a:prstGeom prst="rect">
            <a:avLst/>
          </a:prstGeom>
          <a:noFill/>
        </p:spPr>
        <p:txBody>
          <a:bodyPr wrap="square" rtlCol="0">
            <a:spAutoFit/>
          </a:bodyPr>
          <a:lstStyle/>
          <a:p>
            <a:r>
              <a:rPr lang="nb-NO" sz="800" dirty="0"/>
              <a:t>TMT4115 Og det siste er Generell kjemi – som er et såkalt innføringsemne - der dere vil være alene. Dere vil høre mer om dette fra professor Svein Sunde i morgen kl. 9</a:t>
            </a:r>
            <a:r>
              <a:rPr lang="nb-NO" sz="1800" dirty="0"/>
              <a:t>.</a:t>
            </a:r>
            <a:endParaRPr lang="en-US" sz="800" dirty="0"/>
          </a:p>
          <a:p>
            <a:r>
              <a:rPr lang="nb-NO" sz="800" dirty="0"/>
              <a:t>		</a:t>
            </a:r>
          </a:p>
          <a:p>
            <a:r>
              <a:rPr lang="nb-NO" sz="800" dirty="0"/>
              <a:t>Til våren får dere uorganisk kjemi, prosessteknikk, statistikk og matematikk 2.</a:t>
            </a:r>
          </a:p>
          <a:p>
            <a:r>
              <a:rPr lang="nb-NO" sz="800" dirty="0"/>
              <a:t>Rekkefølgen på emnene er nylig endret noe - etter tilbakemelding fra studentene. For eksempel har studentene i 3. klasse statistikk nå i høst mens dere får det allerede til våren. I de fire </a:t>
            </a:r>
            <a:r>
              <a:rPr lang="nb-NO" sz="800" dirty="0" err="1"/>
              <a:t>mattefagene</a:t>
            </a:r>
            <a:r>
              <a:rPr lang="nb-NO" sz="800" dirty="0"/>
              <a:t> følger dere et nytt integrert opplegg sammen med </a:t>
            </a:r>
            <a:r>
              <a:rPr lang="nb-NO" sz="800" dirty="0" err="1"/>
              <a:t>Elsys</a:t>
            </a:r>
            <a:r>
              <a:rPr lang="nb-NO" sz="800" dirty="0"/>
              <a:t> og Kybernetikk som vi startet med for ett år siden. En endring her er at dere vil få lineær algebra og differensialligninger allerede i høst, i Matte 1, mens studentene tidligere fikk det i Matte 3, dvs. ett år senere.</a:t>
            </a:r>
          </a:p>
          <a:p>
            <a:r>
              <a:rPr lang="nb-NO" sz="800" dirty="0"/>
              <a:t>Ja, det er mye matematikk i studiet og det blir ett fag hvert semester de første 2 årene. Hvor mange av dere har fulgt oppfriskningskurset i matematikk i sommer? Hva med det forberedende kurset i kjemi?</a:t>
            </a:r>
          </a:p>
          <a:p>
            <a:r>
              <a:rPr lang="nb-NO" sz="800" dirty="0"/>
              <a:t>Hva skal dere med all matematikken? Får dere bruk for den? Ja, en del får dere helt sikkert bruke, men langt fra alt -  med mindre dere blir professor slik som meg. Jeg har faktisk hatt bruk for det meste. </a:t>
            </a:r>
          </a:p>
          <a:p>
            <a:r>
              <a:rPr lang="nb-NO" sz="800" dirty="0"/>
              <a:t>Men jeg tror det å lære matematikk er viktig for utviklingen av dere som personer. Dere lærer å tenke systematisk. Jeg tror det er viktig for utviklingen av hjernen deres i den viktige alderen rundt 20 år. Så om dere ikke får så mye bruk for alle detaljene i matematikken så tror jeg den vil prege dere som mennesker og legge grunnlaget for at dere bli ingeniører i tillegg til å kunne kjemi. </a:t>
            </a:r>
          </a:p>
          <a:p>
            <a:endParaRPr lang="nb-NO" sz="800" dirty="0"/>
          </a:p>
          <a:p>
            <a:r>
              <a:rPr lang="nb-NO" sz="800" dirty="0"/>
              <a:t>Jeg vil understreke betydningen av at dere får en sterk faglig basis. Den første halvdelen av studiet, dvs. de første 2 1/2 årene for dere på MTKJ er felles. Denne felles basisen er viktig – veldig viktig! Når vi spør bedriftene som ansetter dere om hva som er viktigst i utdanningen så gjentar de alltid: Det viktige er at de har en sterk basis i kjemi, fysikk og matematikk og at de raskt kan sette seg inn i nye problemstillinger og jobbe systematisk og konsentrere seg om det som er viktig, dvs. være gode ingeniører. </a:t>
            </a:r>
          </a:p>
          <a:p>
            <a:endParaRPr lang="nb-NO" sz="800" dirty="0"/>
          </a:p>
          <a:p>
            <a:r>
              <a:rPr lang="nb-NO" sz="800" dirty="0"/>
              <a:t>Og som jeg har vært inne på allerede - dere har enorme jobbmuligheter. Spesialiseringen senere i studiet er også viktig -  ikke minst for å vite hvordan det er å være ekspert på et område -  og for at dere skal kunne bidra med spesifikk ny kunnskap i bedriftene - men i de aller fleste tilfellene vil dere lære de nødvendige detaljene når dere begynner i selve jobben. </a:t>
            </a:r>
          </a:p>
          <a:p>
            <a:r>
              <a:rPr lang="nb-NO" sz="800" dirty="0"/>
              <a:t> </a:t>
            </a:r>
          </a:p>
          <a:p>
            <a:endParaRPr lang="en-US" dirty="0"/>
          </a:p>
        </p:txBody>
      </p:sp>
      <p:sp>
        <p:nvSpPr>
          <p:cNvPr id="19" name="TextBox 18">
            <a:extLst>
              <a:ext uri="{FF2B5EF4-FFF2-40B4-BE49-F238E27FC236}">
                <a16:creationId xmlns:a16="http://schemas.microsoft.com/office/drawing/2014/main" id="{C2789301-D6DB-D640-277A-A135C39CCAAD}"/>
              </a:ext>
            </a:extLst>
          </p:cNvPr>
          <p:cNvSpPr txBox="1"/>
          <p:nvPr/>
        </p:nvSpPr>
        <p:spPr>
          <a:xfrm>
            <a:off x="9198864" y="268541"/>
            <a:ext cx="2663952" cy="6401753"/>
          </a:xfrm>
          <a:prstGeom prst="rect">
            <a:avLst/>
          </a:prstGeom>
          <a:noFill/>
        </p:spPr>
        <p:txBody>
          <a:bodyPr wrap="square" rtlCol="0">
            <a:spAutoFit/>
          </a:bodyPr>
          <a:lstStyle/>
          <a:p>
            <a:endParaRPr lang="nb-NO" sz="800" dirty="0"/>
          </a:p>
          <a:p>
            <a:r>
              <a:rPr lang="nb-NO" sz="800" dirty="0"/>
              <a:t>La meg også understreke at dere får en internasjonal utdannelse. Studiet dere skal begynne på ligner det man har i de fleste andre land. Men en mastergrad i «Chemical and </a:t>
            </a:r>
            <a:r>
              <a:rPr lang="nb-NO" sz="800" dirty="0" err="1"/>
              <a:t>biochemical</a:t>
            </a:r>
            <a:r>
              <a:rPr lang="nb-NO" sz="800" dirty="0"/>
              <a:t> engineering» kan dere få en jobb hvor dere vil i verden.</a:t>
            </a:r>
          </a:p>
          <a:p>
            <a:r>
              <a:rPr lang="nb-NO" sz="800" dirty="0"/>
              <a:t>Jeg nevnte så vidt  det «grønne skiftet». Regjeringen gikk ut i vår og sa at Norge trenger kompetanse for det grønne skiftet. La det ikke være noen tvil: MTKJ – siv.ing. kjemi - er den beste linja i Norge for det grønne skiftet! Dere vil lære om det vi må gjøre for å få et bærekraft samfunn – la meg nevne brenselceller, batterier, hydrogen, CO2-fangst og grønn kjemi, Ja, vi har «Energi og miljø»-linja her på NTNU, men de lærer omtrent ingenting om «miljø» - de kan jo ikke kjemi – og det når det gjelder energi fokuserer de på kun elkraft og vindmøller – mens dere også lærer om hvordan man kan lage solceller og hvordan vi kan spare energi ved å lage bedre prosesser eller ved å lage lettere materialer - og hvordan man kan lagre energi med batterier.</a:t>
            </a:r>
          </a:p>
          <a:p>
            <a:r>
              <a:rPr lang="nb-NO" sz="800" dirty="0"/>
              <a:t>I løpet av høsten vil jeg sammen med Chemikerforeningen arrangere 3  motivasjonsforedrag der vi inviterer nyutdannede studenter til å fortelle litt om sin arbeidshverdag og dere vil få se hvor varierte muligheter dere har.  </a:t>
            </a:r>
          </a:p>
          <a:p>
            <a:r>
              <a:rPr lang="nb-NO" sz="800" dirty="0"/>
              <a:t>Jeg vil samtidig benytte anledningen til å takke Chemikerforeningen for alt de gjør, ikke minst med fadderopplegget de første to ukene! Noe annet dere kan se frem til er </a:t>
            </a:r>
            <a:r>
              <a:rPr lang="nb-NO" sz="800" dirty="0" err="1"/>
              <a:t>Chemikalen</a:t>
            </a:r>
            <a:r>
              <a:rPr lang="nb-NO" sz="800" dirty="0"/>
              <a:t> og </a:t>
            </a:r>
            <a:r>
              <a:rPr lang="nb-NO" sz="800" dirty="0" err="1"/>
              <a:t>Chemie</a:t>
            </a:r>
            <a:r>
              <a:rPr lang="nb-NO" sz="800" dirty="0"/>
              <a:t> Grand Prix.   gir et fantastisk sosialt miljø. Chemikerforeningen er veldig bra men dere kan selvsagt gå gjennom studiet uten å være med der. Lykke til med de neste 5 årene!</a:t>
            </a:r>
          </a:p>
          <a:p>
            <a:endParaRPr lang="nb-NO" sz="800" dirty="0"/>
          </a:p>
          <a:p>
            <a:r>
              <a:rPr lang="nb-NO" sz="800" dirty="0"/>
              <a:t>Det er 4 institutter som er involvert i studieprogrammet deres (MTKJ). Det er Bioteknologi, Kjemi, kjemisk prosessteknologi og materialteknologi.  Spesialiseringen i siste halvdel av studiet vil være ved et av disse instituttene og dere vil få litt mer informasjon om hvert institutt som del av Teknostart som begynner onsdag. Espen Sandnes vil og dere mer info om dette i morgen.</a:t>
            </a:r>
          </a:p>
          <a:p>
            <a:endParaRPr lang="nb-NO" sz="800" dirty="0"/>
          </a:p>
          <a:p>
            <a:r>
              <a:rPr lang="nb-NO" sz="800" dirty="0"/>
              <a:t>Jeg håper dere vil trives og lykkes med studiene! For at det skal skje er det viktig at dere finner dere til rette både faglig og sosialt og denne uka med Teknostart er en viktig del av dette!  Bruk anledningen til å bli kjent med dine medstudenter. Ikke nøl med å spørre hvis noe du lurer på. Og husk å ta vare på deg selv og de rundt deg! Passer på at ingen faller utenfor. </a:t>
            </a:r>
          </a:p>
          <a:p>
            <a:endParaRPr lang="nb-NO" sz="800" dirty="0"/>
          </a:p>
          <a:p>
            <a:r>
              <a:rPr lang="nb-NO" sz="800" dirty="0"/>
              <a:t>Lykke til med årene på NTNU!</a:t>
            </a:r>
          </a:p>
          <a:p>
            <a:endParaRPr lang="en-US" dirty="0"/>
          </a:p>
        </p:txBody>
      </p:sp>
    </p:spTree>
    <p:extLst>
      <p:ext uri="{BB962C8B-B14F-4D97-AF65-F5344CB8AC3E}">
        <p14:creationId xmlns:p14="http://schemas.microsoft.com/office/powerpoint/2010/main" val="3080001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37D3C-1B37-4E87-8202-DF29DECADB59}"/>
              </a:ext>
            </a:extLst>
          </p:cNvPr>
          <p:cNvSpPr>
            <a:spLocks noGrp="1"/>
          </p:cNvSpPr>
          <p:nvPr>
            <p:ph type="title"/>
          </p:nvPr>
        </p:nvSpPr>
        <p:spPr>
          <a:xfrm>
            <a:off x="838200" y="346075"/>
            <a:ext cx="10515600" cy="1325563"/>
          </a:xfrm>
        </p:spPr>
        <p:txBody>
          <a:bodyPr>
            <a:normAutofit/>
          </a:bodyPr>
          <a:lstStyle/>
          <a:p>
            <a:r>
              <a:rPr lang="nb-NO" dirty="0"/>
              <a:t>3. Dagens MTKJ-studium</a:t>
            </a:r>
          </a:p>
        </p:txBody>
      </p:sp>
      <p:sp>
        <p:nvSpPr>
          <p:cNvPr id="3" name="Content Placeholder 2">
            <a:extLst>
              <a:ext uri="{FF2B5EF4-FFF2-40B4-BE49-F238E27FC236}">
                <a16:creationId xmlns:a16="http://schemas.microsoft.com/office/drawing/2014/main" id="{63AEC058-20D9-41D2-A260-DCBD4CDAC56A}"/>
              </a:ext>
            </a:extLst>
          </p:cNvPr>
          <p:cNvSpPr>
            <a:spLocks noGrp="1"/>
          </p:cNvSpPr>
          <p:nvPr>
            <p:ph idx="1"/>
          </p:nvPr>
        </p:nvSpPr>
        <p:spPr/>
        <p:txBody>
          <a:bodyPr>
            <a:normAutofit/>
          </a:bodyPr>
          <a:lstStyle/>
          <a:p>
            <a:pPr marL="0" indent="0">
              <a:buNone/>
            </a:pPr>
            <a:r>
              <a:rPr lang="nb-NO" dirty="0"/>
              <a:t>Integrert 5-årig master i «industriell kjemi og bioteknologi»</a:t>
            </a:r>
          </a:p>
          <a:p>
            <a:pPr marL="0" indent="0">
              <a:buNone/>
            </a:pPr>
            <a:endParaRPr lang="nb-NO" dirty="0"/>
          </a:p>
          <a:p>
            <a:r>
              <a:rPr lang="nb-NO" dirty="0"/>
              <a:t>2 ½ år felles  (nesten)</a:t>
            </a:r>
          </a:p>
          <a:p>
            <a:pPr lvl="1"/>
            <a:r>
              <a:rPr lang="nb-NO" dirty="0"/>
              <a:t>Valg mellom Biokjemi 1 og Materialkjemi i 5. semester</a:t>
            </a:r>
          </a:p>
          <a:p>
            <a:r>
              <a:rPr lang="nb-NO" dirty="0"/>
              <a:t>2 ½ år spesialisering. Fire valg (og fire institutter):</a:t>
            </a:r>
          </a:p>
          <a:p>
            <a:pPr lvl="1"/>
            <a:r>
              <a:rPr lang="nb-NO" dirty="0"/>
              <a:t>Bioteknologi</a:t>
            </a:r>
          </a:p>
          <a:p>
            <a:pPr lvl="1"/>
            <a:r>
              <a:rPr lang="nb-NO" dirty="0"/>
              <a:t>Kjemi (organisk, analytisk, teoretisk)</a:t>
            </a:r>
          </a:p>
          <a:p>
            <a:pPr lvl="1"/>
            <a:r>
              <a:rPr lang="nb-NO" dirty="0"/>
              <a:t>Kjemisk prosessteknologi</a:t>
            </a:r>
          </a:p>
          <a:p>
            <a:pPr lvl="1"/>
            <a:r>
              <a:rPr lang="nb-NO" dirty="0"/>
              <a:t>Materialkjemi</a:t>
            </a:r>
          </a:p>
        </p:txBody>
      </p:sp>
    </p:spTree>
    <p:extLst>
      <p:ext uri="{BB962C8B-B14F-4D97-AF65-F5344CB8AC3E}">
        <p14:creationId xmlns:p14="http://schemas.microsoft.com/office/powerpoint/2010/main" val="573287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FC6651B-C5E0-16A8-C900-99F723E0363B}"/>
              </a:ext>
            </a:extLst>
          </p:cNvPr>
          <p:cNvPicPr>
            <a:picLocks noChangeAspect="1"/>
          </p:cNvPicPr>
          <p:nvPr/>
        </p:nvPicPr>
        <p:blipFill>
          <a:blip r:embed="rId2"/>
          <a:stretch>
            <a:fillRect/>
          </a:stretch>
        </p:blipFill>
        <p:spPr>
          <a:xfrm>
            <a:off x="-85850" y="369716"/>
            <a:ext cx="6160930" cy="3415900"/>
          </a:xfrm>
          <a:prstGeom prst="rect">
            <a:avLst/>
          </a:prstGeom>
        </p:spPr>
      </p:pic>
      <p:pic>
        <p:nvPicPr>
          <p:cNvPr id="9" name="Picture 8">
            <a:extLst>
              <a:ext uri="{FF2B5EF4-FFF2-40B4-BE49-F238E27FC236}">
                <a16:creationId xmlns:a16="http://schemas.microsoft.com/office/drawing/2014/main" id="{EC3FF606-33BB-A245-3012-664FAB808BCE}"/>
              </a:ext>
            </a:extLst>
          </p:cNvPr>
          <p:cNvPicPr>
            <a:picLocks noChangeAspect="1"/>
          </p:cNvPicPr>
          <p:nvPr/>
        </p:nvPicPr>
        <p:blipFill>
          <a:blip r:embed="rId3"/>
          <a:stretch>
            <a:fillRect/>
          </a:stretch>
        </p:blipFill>
        <p:spPr>
          <a:xfrm>
            <a:off x="6266420" y="413173"/>
            <a:ext cx="5925580" cy="3287183"/>
          </a:xfrm>
          <a:prstGeom prst="rect">
            <a:avLst/>
          </a:prstGeom>
        </p:spPr>
      </p:pic>
      <p:pic>
        <p:nvPicPr>
          <p:cNvPr id="11" name="Picture 10">
            <a:extLst>
              <a:ext uri="{FF2B5EF4-FFF2-40B4-BE49-F238E27FC236}">
                <a16:creationId xmlns:a16="http://schemas.microsoft.com/office/drawing/2014/main" id="{FAD6058B-B53B-7664-1C54-C3106A0AF6DD}"/>
              </a:ext>
            </a:extLst>
          </p:cNvPr>
          <p:cNvPicPr>
            <a:picLocks noChangeAspect="1"/>
          </p:cNvPicPr>
          <p:nvPr/>
        </p:nvPicPr>
        <p:blipFill>
          <a:blip r:embed="rId4"/>
          <a:stretch>
            <a:fillRect/>
          </a:stretch>
        </p:blipFill>
        <p:spPr>
          <a:xfrm>
            <a:off x="6211555" y="4218554"/>
            <a:ext cx="6125363" cy="1723904"/>
          </a:xfrm>
          <a:prstGeom prst="rect">
            <a:avLst/>
          </a:prstGeom>
        </p:spPr>
      </p:pic>
      <p:sp>
        <p:nvSpPr>
          <p:cNvPr id="12" name="TextBox 11">
            <a:extLst>
              <a:ext uri="{FF2B5EF4-FFF2-40B4-BE49-F238E27FC236}">
                <a16:creationId xmlns:a16="http://schemas.microsoft.com/office/drawing/2014/main" id="{82B4DC4E-3239-0AA5-6945-F30DF4B18427}"/>
              </a:ext>
            </a:extLst>
          </p:cNvPr>
          <p:cNvSpPr txBox="1"/>
          <p:nvPr/>
        </p:nvSpPr>
        <p:spPr>
          <a:xfrm>
            <a:off x="1837282" y="1054839"/>
            <a:ext cx="1319592" cy="307777"/>
          </a:xfrm>
          <a:prstGeom prst="rect">
            <a:avLst/>
          </a:prstGeom>
          <a:noFill/>
        </p:spPr>
        <p:txBody>
          <a:bodyPr wrap="square" rtlCol="0">
            <a:spAutoFit/>
          </a:bodyPr>
          <a:lstStyle/>
          <a:p>
            <a:r>
              <a:rPr lang="nb-NO" sz="1400" dirty="0">
                <a:solidFill>
                  <a:srgbClr val="FF0000"/>
                </a:solidFill>
              </a:rPr>
              <a:t>Svein Sunde</a:t>
            </a:r>
          </a:p>
        </p:txBody>
      </p:sp>
      <p:sp>
        <p:nvSpPr>
          <p:cNvPr id="13" name="TextBox 12">
            <a:extLst>
              <a:ext uri="{FF2B5EF4-FFF2-40B4-BE49-F238E27FC236}">
                <a16:creationId xmlns:a16="http://schemas.microsoft.com/office/drawing/2014/main" id="{EF142B4F-5D29-A2A9-11CA-45161BB44549}"/>
              </a:ext>
            </a:extLst>
          </p:cNvPr>
          <p:cNvSpPr txBox="1"/>
          <p:nvPr/>
        </p:nvSpPr>
        <p:spPr>
          <a:xfrm>
            <a:off x="2787372" y="1034845"/>
            <a:ext cx="1495218" cy="338554"/>
          </a:xfrm>
          <a:prstGeom prst="rect">
            <a:avLst/>
          </a:prstGeom>
          <a:noFill/>
        </p:spPr>
        <p:txBody>
          <a:bodyPr wrap="none" rtlCol="0">
            <a:spAutoFit/>
          </a:bodyPr>
          <a:lstStyle/>
          <a:p>
            <a:r>
              <a:rPr lang="nb-NO" sz="1600" dirty="0">
                <a:solidFill>
                  <a:schemeClr val="accent6">
                    <a:lumMod val="75000"/>
                  </a:schemeClr>
                </a:solidFill>
              </a:rPr>
              <a:t>Innføringsemne</a:t>
            </a:r>
          </a:p>
        </p:txBody>
      </p:sp>
      <p:sp>
        <p:nvSpPr>
          <p:cNvPr id="14" name="TextBox 13">
            <a:extLst>
              <a:ext uri="{FF2B5EF4-FFF2-40B4-BE49-F238E27FC236}">
                <a16:creationId xmlns:a16="http://schemas.microsoft.com/office/drawing/2014/main" id="{FB045B48-7329-8824-BEDA-E09AFDA7850C}"/>
              </a:ext>
            </a:extLst>
          </p:cNvPr>
          <p:cNvSpPr txBox="1"/>
          <p:nvPr/>
        </p:nvSpPr>
        <p:spPr>
          <a:xfrm>
            <a:off x="1956238" y="2907677"/>
            <a:ext cx="1578743" cy="307777"/>
          </a:xfrm>
          <a:prstGeom prst="rect">
            <a:avLst/>
          </a:prstGeom>
          <a:noFill/>
        </p:spPr>
        <p:txBody>
          <a:bodyPr wrap="square" rtlCol="0">
            <a:spAutoFit/>
          </a:bodyPr>
          <a:lstStyle/>
          <a:p>
            <a:r>
              <a:rPr lang="nb-NO" sz="1400" dirty="0">
                <a:solidFill>
                  <a:srgbClr val="FF0000"/>
                </a:solidFill>
              </a:rPr>
              <a:t>Johannes Jäschke</a:t>
            </a:r>
          </a:p>
        </p:txBody>
      </p:sp>
      <p:sp>
        <p:nvSpPr>
          <p:cNvPr id="15" name="TextBox 14">
            <a:extLst>
              <a:ext uri="{FF2B5EF4-FFF2-40B4-BE49-F238E27FC236}">
                <a16:creationId xmlns:a16="http://schemas.microsoft.com/office/drawing/2014/main" id="{5B351A63-B28C-CAD7-B3FD-DBEE4DC200DB}"/>
              </a:ext>
            </a:extLst>
          </p:cNvPr>
          <p:cNvSpPr txBox="1"/>
          <p:nvPr/>
        </p:nvSpPr>
        <p:spPr>
          <a:xfrm>
            <a:off x="1956238" y="3546467"/>
            <a:ext cx="2002389" cy="307777"/>
          </a:xfrm>
          <a:prstGeom prst="rect">
            <a:avLst/>
          </a:prstGeom>
          <a:noFill/>
        </p:spPr>
        <p:txBody>
          <a:bodyPr wrap="square" rtlCol="0">
            <a:spAutoFit/>
          </a:bodyPr>
          <a:lstStyle/>
          <a:p>
            <a:r>
              <a:rPr lang="nb-NO" sz="1400" dirty="0">
                <a:solidFill>
                  <a:srgbClr val="FF0000"/>
                </a:solidFill>
              </a:rPr>
              <a:t>Mari-Ann Einarsrud </a:t>
            </a:r>
          </a:p>
        </p:txBody>
      </p:sp>
      <p:sp>
        <p:nvSpPr>
          <p:cNvPr id="16" name="TextBox 15">
            <a:extLst>
              <a:ext uri="{FF2B5EF4-FFF2-40B4-BE49-F238E27FC236}">
                <a16:creationId xmlns:a16="http://schemas.microsoft.com/office/drawing/2014/main" id="{F4BEAB64-A81F-B5B8-60DC-3EA462816658}"/>
              </a:ext>
            </a:extLst>
          </p:cNvPr>
          <p:cNvSpPr txBox="1"/>
          <p:nvPr/>
        </p:nvSpPr>
        <p:spPr>
          <a:xfrm>
            <a:off x="8753081" y="1145476"/>
            <a:ext cx="1978033" cy="297436"/>
          </a:xfrm>
          <a:prstGeom prst="rect">
            <a:avLst/>
          </a:prstGeom>
          <a:noFill/>
        </p:spPr>
        <p:txBody>
          <a:bodyPr wrap="square" rtlCol="0">
            <a:spAutoFit/>
          </a:bodyPr>
          <a:lstStyle/>
          <a:p>
            <a:r>
              <a:rPr lang="nb-NO" sz="1400" dirty="0">
                <a:solidFill>
                  <a:srgbClr val="FF0000"/>
                </a:solidFill>
              </a:rPr>
              <a:t>Elisabeth Jacobsen </a:t>
            </a:r>
          </a:p>
        </p:txBody>
      </p:sp>
      <p:sp>
        <p:nvSpPr>
          <p:cNvPr id="17" name="TextBox 16">
            <a:extLst>
              <a:ext uri="{FF2B5EF4-FFF2-40B4-BE49-F238E27FC236}">
                <a16:creationId xmlns:a16="http://schemas.microsoft.com/office/drawing/2014/main" id="{3B9F2323-F5FC-9156-0940-471A1B86DBCF}"/>
              </a:ext>
            </a:extLst>
          </p:cNvPr>
          <p:cNvSpPr txBox="1"/>
          <p:nvPr/>
        </p:nvSpPr>
        <p:spPr>
          <a:xfrm>
            <a:off x="9618115" y="1542769"/>
            <a:ext cx="1978033" cy="297436"/>
          </a:xfrm>
          <a:prstGeom prst="rect">
            <a:avLst/>
          </a:prstGeom>
          <a:noFill/>
        </p:spPr>
        <p:txBody>
          <a:bodyPr wrap="square" rtlCol="0">
            <a:spAutoFit/>
          </a:bodyPr>
          <a:lstStyle/>
          <a:p>
            <a:r>
              <a:rPr lang="nb-NO" sz="1400" dirty="0">
                <a:solidFill>
                  <a:srgbClr val="FF0000"/>
                </a:solidFill>
              </a:rPr>
              <a:t>Espen Sandnes </a:t>
            </a:r>
          </a:p>
        </p:txBody>
      </p:sp>
      <p:sp>
        <p:nvSpPr>
          <p:cNvPr id="18" name="TextBox 17">
            <a:extLst>
              <a:ext uri="{FF2B5EF4-FFF2-40B4-BE49-F238E27FC236}">
                <a16:creationId xmlns:a16="http://schemas.microsoft.com/office/drawing/2014/main" id="{30F69E35-F515-3E8C-B30B-821FE28AC027}"/>
              </a:ext>
            </a:extLst>
          </p:cNvPr>
          <p:cNvSpPr txBox="1"/>
          <p:nvPr/>
        </p:nvSpPr>
        <p:spPr>
          <a:xfrm>
            <a:off x="8304655" y="2758959"/>
            <a:ext cx="1978033" cy="297436"/>
          </a:xfrm>
          <a:prstGeom prst="rect">
            <a:avLst/>
          </a:prstGeom>
          <a:noFill/>
        </p:spPr>
        <p:txBody>
          <a:bodyPr wrap="square" rtlCol="0">
            <a:spAutoFit/>
          </a:bodyPr>
          <a:lstStyle/>
          <a:p>
            <a:r>
              <a:rPr lang="nb-NO" sz="1400" dirty="0">
                <a:solidFill>
                  <a:srgbClr val="FF0000"/>
                </a:solidFill>
              </a:rPr>
              <a:t>Berit Løkensgard Strand </a:t>
            </a:r>
          </a:p>
        </p:txBody>
      </p:sp>
      <p:sp>
        <p:nvSpPr>
          <p:cNvPr id="19" name="TextBox 18">
            <a:extLst>
              <a:ext uri="{FF2B5EF4-FFF2-40B4-BE49-F238E27FC236}">
                <a16:creationId xmlns:a16="http://schemas.microsoft.com/office/drawing/2014/main" id="{2EE17C94-A89D-DB7B-EE05-BC35D200C51C}"/>
              </a:ext>
            </a:extLst>
          </p:cNvPr>
          <p:cNvSpPr txBox="1"/>
          <p:nvPr/>
        </p:nvSpPr>
        <p:spPr>
          <a:xfrm>
            <a:off x="9575966" y="3002363"/>
            <a:ext cx="1319592" cy="307777"/>
          </a:xfrm>
          <a:prstGeom prst="rect">
            <a:avLst/>
          </a:prstGeom>
          <a:noFill/>
        </p:spPr>
        <p:txBody>
          <a:bodyPr wrap="square" rtlCol="0">
            <a:spAutoFit/>
          </a:bodyPr>
          <a:lstStyle/>
          <a:p>
            <a:r>
              <a:rPr lang="nb-NO" sz="1400" dirty="0">
                <a:solidFill>
                  <a:srgbClr val="FF0000"/>
                </a:solidFill>
              </a:rPr>
              <a:t>Titus van Erp</a:t>
            </a:r>
          </a:p>
        </p:txBody>
      </p:sp>
      <p:sp>
        <p:nvSpPr>
          <p:cNvPr id="20" name="TextBox 19">
            <a:extLst>
              <a:ext uri="{FF2B5EF4-FFF2-40B4-BE49-F238E27FC236}">
                <a16:creationId xmlns:a16="http://schemas.microsoft.com/office/drawing/2014/main" id="{F9F6FCBE-0696-9FF1-52FB-F6682E570301}"/>
              </a:ext>
            </a:extLst>
          </p:cNvPr>
          <p:cNvSpPr txBox="1"/>
          <p:nvPr/>
        </p:nvSpPr>
        <p:spPr>
          <a:xfrm>
            <a:off x="8917525" y="3207812"/>
            <a:ext cx="2408843" cy="523220"/>
          </a:xfrm>
          <a:prstGeom prst="rect">
            <a:avLst/>
          </a:prstGeom>
          <a:noFill/>
        </p:spPr>
        <p:txBody>
          <a:bodyPr wrap="square" rtlCol="0">
            <a:spAutoFit/>
          </a:bodyPr>
          <a:lstStyle/>
          <a:p>
            <a:r>
              <a:rPr lang="nb-NO" sz="1400" dirty="0">
                <a:solidFill>
                  <a:srgbClr val="FF0000"/>
                </a:solidFill>
              </a:rPr>
              <a:t>Hanna Knuutila + Idelfonso</a:t>
            </a:r>
          </a:p>
          <a:p>
            <a:r>
              <a:rPr lang="nb-NO" sz="1400" dirty="0">
                <a:solidFill>
                  <a:srgbClr val="FF0000"/>
                </a:solidFill>
              </a:rPr>
              <a:t>Nogueira </a:t>
            </a:r>
          </a:p>
        </p:txBody>
      </p:sp>
      <p:sp>
        <p:nvSpPr>
          <p:cNvPr id="21" name="TextBox 20">
            <a:extLst>
              <a:ext uri="{FF2B5EF4-FFF2-40B4-BE49-F238E27FC236}">
                <a16:creationId xmlns:a16="http://schemas.microsoft.com/office/drawing/2014/main" id="{AAD4B28D-318E-F5A3-D538-4B28A730AB2D}"/>
              </a:ext>
            </a:extLst>
          </p:cNvPr>
          <p:cNvSpPr txBox="1"/>
          <p:nvPr/>
        </p:nvSpPr>
        <p:spPr>
          <a:xfrm>
            <a:off x="7968266" y="4729307"/>
            <a:ext cx="2002389" cy="307777"/>
          </a:xfrm>
          <a:prstGeom prst="rect">
            <a:avLst/>
          </a:prstGeom>
          <a:noFill/>
        </p:spPr>
        <p:txBody>
          <a:bodyPr wrap="square" rtlCol="0">
            <a:spAutoFit/>
          </a:bodyPr>
          <a:lstStyle/>
          <a:p>
            <a:r>
              <a:rPr lang="nb-NO" sz="1400" dirty="0">
                <a:solidFill>
                  <a:srgbClr val="FF0000"/>
                </a:solidFill>
              </a:rPr>
              <a:t>Finn </a:t>
            </a:r>
            <a:r>
              <a:rPr lang="nb-NO" sz="1400" dirty="0" err="1">
                <a:solidFill>
                  <a:srgbClr val="FF0000"/>
                </a:solidFill>
              </a:rPr>
              <a:t>Aachmann</a:t>
            </a:r>
            <a:r>
              <a:rPr lang="nb-NO" sz="1400" dirty="0">
                <a:solidFill>
                  <a:srgbClr val="FF0000"/>
                </a:solidFill>
              </a:rPr>
              <a:t> ++</a:t>
            </a:r>
          </a:p>
        </p:txBody>
      </p:sp>
      <p:sp>
        <p:nvSpPr>
          <p:cNvPr id="22" name="TextBox 21">
            <a:extLst>
              <a:ext uri="{FF2B5EF4-FFF2-40B4-BE49-F238E27FC236}">
                <a16:creationId xmlns:a16="http://schemas.microsoft.com/office/drawing/2014/main" id="{18596575-08CD-60BB-F0A4-283B2A33AA93}"/>
              </a:ext>
            </a:extLst>
          </p:cNvPr>
          <p:cNvSpPr txBox="1"/>
          <p:nvPr/>
        </p:nvSpPr>
        <p:spPr>
          <a:xfrm>
            <a:off x="8401734" y="5181993"/>
            <a:ext cx="2658948" cy="307777"/>
          </a:xfrm>
          <a:prstGeom prst="rect">
            <a:avLst/>
          </a:prstGeom>
          <a:noFill/>
        </p:spPr>
        <p:txBody>
          <a:bodyPr wrap="square" rtlCol="0">
            <a:spAutoFit/>
          </a:bodyPr>
          <a:lstStyle/>
          <a:p>
            <a:r>
              <a:rPr lang="nb-NO" sz="1400" dirty="0" err="1">
                <a:solidFill>
                  <a:srgbClr val="FF0000"/>
                </a:solidFill>
              </a:rPr>
              <a:t>Lily</a:t>
            </a:r>
            <a:r>
              <a:rPr lang="nb-NO" sz="1400" dirty="0">
                <a:solidFill>
                  <a:srgbClr val="FF0000"/>
                </a:solidFill>
              </a:rPr>
              <a:t> Deng/ Jana Jakobsen</a:t>
            </a:r>
          </a:p>
        </p:txBody>
      </p:sp>
      <p:sp>
        <p:nvSpPr>
          <p:cNvPr id="23" name="TextBox 22">
            <a:extLst>
              <a:ext uri="{FF2B5EF4-FFF2-40B4-BE49-F238E27FC236}">
                <a16:creationId xmlns:a16="http://schemas.microsoft.com/office/drawing/2014/main" id="{FED6BC2A-267B-3710-656F-6E29AD119FF1}"/>
              </a:ext>
            </a:extLst>
          </p:cNvPr>
          <p:cNvSpPr txBox="1"/>
          <p:nvPr/>
        </p:nvSpPr>
        <p:spPr>
          <a:xfrm>
            <a:off x="8616920" y="5408336"/>
            <a:ext cx="2002389" cy="307777"/>
          </a:xfrm>
          <a:prstGeom prst="rect">
            <a:avLst/>
          </a:prstGeom>
          <a:noFill/>
        </p:spPr>
        <p:txBody>
          <a:bodyPr wrap="square" rtlCol="0">
            <a:spAutoFit/>
          </a:bodyPr>
          <a:lstStyle/>
          <a:p>
            <a:r>
              <a:rPr lang="nb-NO" sz="1400" dirty="0">
                <a:solidFill>
                  <a:srgbClr val="FF0000"/>
                </a:solidFill>
              </a:rPr>
              <a:t>Hilde Venvik / De Chen</a:t>
            </a:r>
          </a:p>
        </p:txBody>
      </p:sp>
      <p:sp>
        <p:nvSpPr>
          <p:cNvPr id="24" name="TextBox 23">
            <a:extLst>
              <a:ext uri="{FF2B5EF4-FFF2-40B4-BE49-F238E27FC236}">
                <a16:creationId xmlns:a16="http://schemas.microsoft.com/office/drawing/2014/main" id="{731F23A9-CEEA-CA1A-3473-098396E74031}"/>
              </a:ext>
            </a:extLst>
          </p:cNvPr>
          <p:cNvSpPr txBox="1"/>
          <p:nvPr/>
        </p:nvSpPr>
        <p:spPr>
          <a:xfrm>
            <a:off x="8075859" y="4955648"/>
            <a:ext cx="2002389" cy="307777"/>
          </a:xfrm>
          <a:prstGeom prst="rect">
            <a:avLst/>
          </a:prstGeom>
          <a:noFill/>
        </p:spPr>
        <p:txBody>
          <a:bodyPr wrap="square" rtlCol="0">
            <a:spAutoFit/>
          </a:bodyPr>
          <a:lstStyle/>
          <a:p>
            <a:r>
              <a:rPr lang="nb-NO" sz="1400" dirty="0">
                <a:solidFill>
                  <a:srgbClr val="FF0000"/>
                </a:solidFill>
              </a:rPr>
              <a:t>Hilde Lea Lein</a:t>
            </a:r>
          </a:p>
        </p:txBody>
      </p:sp>
      <p:sp>
        <p:nvSpPr>
          <p:cNvPr id="25" name="TextBox 24">
            <a:extLst>
              <a:ext uri="{FF2B5EF4-FFF2-40B4-BE49-F238E27FC236}">
                <a16:creationId xmlns:a16="http://schemas.microsoft.com/office/drawing/2014/main" id="{2E2C0D18-76F8-A7D4-CA59-953C6FECB5EB}"/>
              </a:ext>
            </a:extLst>
          </p:cNvPr>
          <p:cNvSpPr txBox="1"/>
          <p:nvPr/>
        </p:nvSpPr>
        <p:spPr>
          <a:xfrm>
            <a:off x="6300090" y="5876413"/>
            <a:ext cx="3318024" cy="276999"/>
          </a:xfrm>
          <a:prstGeom prst="rect">
            <a:avLst/>
          </a:prstGeom>
          <a:noFill/>
        </p:spPr>
        <p:txBody>
          <a:bodyPr wrap="none" rtlCol="0">
            <a:spAutoFit/>
          </a:bodyPr>
          <a:lstStyle/>
          <a:p>
            <a:r>
              <a:rPr lang="nb-NO" sz="1200" b="1" dirty="0">
                <a:solidFill>
                  <a:schemeClr val="accent1"/>
                </a:solidFill>
              </a:rPr>
              <a:t>2024: KJ1041 Fysikalsk kjemi, molekylær struktur</a:t>
            </a:r>
          </a:p>
        </p:txBody>
      </p:sp>
      <p:cxnSp>
        <p:nvCxnSpPr>
          <p:cNvPr id="28" name="Straight Connector 27">
            <a:extLst>
              <a:ext uri="{FF2B5EF4-FFF2-40B4-BE49-F238E27FC236}">
                <a16:creationId xmlns:a16="http://schemas.microsoft.com/office/drawing/2014/main" id="{CE10492A-823A-323F-28B1-F854F384E756}"/>
              </a:ext>
            </a:extLst>
          </p:cNvPr>
          <p:cNvCxnSpPr>
            <a:cxnSpLocks/>
          </p:cNvCxnSpPr>
          <p:nvPr/>
        </p:nvCxnSpPr>
        <p:spPr>
          <a:xfrm>
            <a:off x="6492240" y="5800167"/>
            <a:ext cx="5474208" cy="26952"/>
          </a:xfrm>
          <a:prstGeom prst="line">
            <a:avLst/>
          </a:prstGeom>
          <a:ln w="31750"/>
        </p:spPr>
        <p:style>
          <a:lnRef idx="1">
            <a:schemeClr val="accent1"/>
          </a:lnRef>
          <a:fillRef idx="0">
            <a:schemeClr val="accent1"/>
          </a:fillRef>
          <a:effectRef idx="0">
            <a:schemeClr val="accent1"/>
          </a:effectRef>
          <a:fontRef idx="minor">
            <a:schemeClr val="tx1"/>
          </a:fontRef>
        </p:style>
      </p:cxnSp>
      <p:pic>
        <p:nvPicPr>
          <p:cNvPr id="32" name="Picture 31">
            <a:extLst>
              <a:ext uri="{FF2B5EF4-FFF2-40B4-BE49-F238E27FC236}">
                <a16:creationId xmlns:a16="http://schemas.microsoft.com/office/drawing/2014/main" id="{0B7FDBA0-6F0D-4042-A097-885E305E0DBE}"/>
              </a:ext>
            </a:extLst>
          </p:cNvPr>
          <p:cNvPicPr>
            <a:picLocks noChangeAspect="1"/>
          </p:cNvPicPr>
          <p:nvPr/>
        </p:nvPicPr>
        <p:blipFill>
          <a:blip r:embed="rId5"/>
          <a:stretch>
            <a:fillRect/>
          </a:stretch>
        </p:blipFill>
        <p:spPr>
          <a:xfrm>
            <a:off x="6173158" y="6191078"/>
            <a:ext cx="4887524" cy="429241"/>
          </a:xfrm>
          <a:prstGeom prst="rect">
            <a:avLst/>
          </a:prstGeom>
        </p:spPr>
      </p:pic>
      <p:sp>
        <p:nvSpPr>
          <p:cNvPr id="33" name="TextBox 32">
            <a:extLst>
              <a:ext uri="{FF2B5EF4-FFF2-40B4-BE49-F238E27FC236}">
                <a16:creationId xmlns:a16="http://schemas.microsoft.com/office/drawing/2014/main" id="{69BC33D3-DC9D-96F7-4EFA-C1BB23F330CF}"/>
              </a:ext>
            </a:extLst>
          </p:cNvPr>
          <p:cNvSpPr txBox="1"/>
          <p:nvPr/>
        </p:nvSpPr>
        <p:spPr>
          <a:xfrm>
            <a:off x="2646979" y="-39864"/>
            <a:ext cx="8131585" cy="369332"/>
          </a:xfrm>
          <a:prstGeom prst="rect">
            <a:avLst/>
          </a:prstGeom>
          <a:noFill/>
        </p:spPr>
        <p:txBody>
          <a:bodyPr wrap="none" rtlCol="0">
            <a:spAutoFit/>
          </a:bodyPr>
          <a:lstStyle/>
          <a:p>
            <a:r>
              <a:rPr lang="nb-NO" b="1" dirty="0">
                <a:solidFill>
                  <a:srgbClr val="FF0000"/>
                </a:solidFill>
              </a:rPr>
              <a:t>MTKJ: Eksisterende studieplan (for studenter som begynte høsten 2022 og senere)</a:t>
            </a:r>
          </a:p>
        </p:txBody>
      </p:sp>
      <p:sp>
        <p:nvSpPr>
          <p:cNvPr id="3" name="TextBox 2">
            <a:extLst>
              <a:ext uri="{FF2B5EF4-FFF2-40B4-BE49-F238E27FC236}">
                <a16:creationId xmlns:a16="http://schemas.microsoft.com/office/drawing/2014/main" id="{ADF98F9F-DE8F-DE5C-FC81-3267D3F45A36}"/>
              </a:ext>
            </a:extLst>
          </p:cNvPr>
          <p:cNvSpPr txBox="1"/>
          <p:nvPr/>
        </p:nvSpPr>
        <p:spPr>
          <a:xfrm>
            <a:off x="9503530" y="5857189"/>
            <a:ext cx="1950470" cy="307777"/>
          </a:xfrm>
          <a:prstGeom prst="rect">
            <a:avLst/>
          </a:prstGeom>
          <a:noFill/>
        </p:spPr>
        <p:txBody>
          <a:bodyPr wrap="square">
            <a:spAutoFit/>
          </a:bodyPr>
          <a:lstStyle/>
          <a:p>
            <a:r>
              <a:rPr lang="en-US" sz="1400" b="0" i="0" u="sng" strike="noStrike" dirty="0">
                <a:solidFill>
                  <a:srgbClr val="FF0000"/>
                </a:solidFill>
                <a:effectLst/>
                <a:latin typeface="Open Sans" panose="020B0606030504020204" pitchFamily="34" charset="0"/>
                <a:hlinkClick r:id="rId6">
                  <a:extLst>
                    <a:ext uri="{A12FA001-AC4F-418D-AE19-62706E023703}">
                      <ahyp:hlinkClr xmlns:ahyp="http://schemas.microsoft.com/office/drawing/2018/hyperlinkcolor" val="tx"/>
                    </a:ext>
                  </a:extLst>
                </a:hlinkClick>
              </a:rPr>
              <a:t>Sarai </a:t>
            </a:r>
            <a:r>
              <a:rPr lang="en-US" sz="1400" b="0" i="0" u="sng" strike="noStrike" dirty="0" err="1">
                <a:solidFill>
                  <a:srgbClr val="FF0000"/>
                </a:solidFill>
                <a:effectLst/>
                <a:latin typeface="Open Sans" panose="020B0606030504020204" pitchFamily="34" charset="0"/>
                <a:hlinkClick r:id="rId6">
                  <a:extLst>
                    <a:ext uri="{A12FA001-AC4F-418D-AE19-62706E023703}">
                      <ahyp:hlinkClr xmlns:ahyp="http://schemas.microsoft.com/office/drawing/2018/hyperlinkcolor" val="tx"/>
                    </a:ext>
                  </a:extLst>
                </a:hlinkClick>
              </a:rPr>
              <a:t>Dery</a:t>
            </a:r>
            <a:r>
              <a:rPr lang="en-US" sz="1400" b="0" i="0" u="sng" strike="noStrike" dirty="0">
                <a:solidFill>
                  <a:srgbClr val="FF0000"/>
                </a:solidFill>
                <a:effectLst/>
                <a:latin typeface="Open Sans" panose="020B0606030504020204" pitchFamily="34" charset="0"/>
                <a:hlinkClick r:id="rId6">
                  <a:extLst>
                    <a:ext uri="{A12FA001-AC4F-418D-AE19-62706E023703}">
                      <ahyp:hlinkClr xmlns:ahyp="http://schemas.microsoft.com/office/drawing/2018/hyperlinkcolor" val="tx"/>
                    </a:ext>
                  </a:extLst>
                </a:hlinkClick>
              </a:rPr>
              <a:t> </a:t>
            </a:r>
            <a:r>
              <a:rPr lang="en-US" sz="1400" b="0" i="0" u="sng" strike="noStrike" dirty="0" err="1">
                <a:solidFill>
                  <a:srgbClr val="FF0000"/>
                </a:solidFill>
                <a:effectLst/>
                <a:latin typeface="Open Sans" panose="020B0606030504020204" pitchFamily="34" charset="0"/>
                <a:hlinkClick r:id="rId6">
                  <a:extLst>
                    <a:ext uri="{A12FA001-AC4F-418D-AE19-62706E023703}">
                      <ahyp:hlinkClr xmlns:ahyp="http://schemas.microsoft.com/office/drawing/2018/hyperlinkcolor" val="tx"/>
                    </a:ext>
                  </a:extLst>
                </a:hlinkClick>
              </a:rPr>
              <a:t>Folkestad</a:t>
            </a:r>
            <a:endParaRPr lang="en-US" sz="1400" b="0" i="0" u="sng" dirty="0">
              <a:solidFill>
                <a:srgbClr val="FF0000"/>
              </a:solidFill>
              <a:effectLst/>
              <a:latin typeface="Open Sans" panose="020B0606030504020204" pitchFamily="34" charset="0"/>
            </a:endParaRPr>
          </a:p>
        </p:txBody>
      </p:sp>
    </p:spTree>
    <p:extLst>
      <p:ext uri="{BB962C8B-B14F-4D97-AF65-F5344CB8AC3E}">
        <p14:creationId xmlns:p14="http://schemas.microsoft.com/office/powerpoint/2010/main" val="360556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0C9A0-12D9-734B-29A5-CE1A666DD641}"/>
              </a:ext>
            </a:extLst>
          </p:cNvPr>
          <p:cNvSpPr>
            <a:spLocks noGrp="1"/>
          </p:cNvSpPr>
          <p:nvPr>
            <p:ph type="title"/>
          </p:nvPr>
        </p:nvSpPr>
        <p:spPr/>
        <p:txBody>
          <a:bodyPr/>
          <a:lstStyle/>
          <a:p>
            <a:r>
              <a:rPr lang="nb-NO" dirty="0"/>
              <a:t>4. Studiebarometer høst 2022</a:t>
            </a:r>
            <a:endParaRPr lang="en-US" dirty="0"/>
          </a:p>
        </p:txBody>
      </p:sp>
      <p:sp>
        <p:nvSpPr>
          <p:cNvPr id="3" name="Content Placeholder 2">
            <a:extLst>
              <a:ext uri="{FF2B5EF4-FFF2-40B4-BE49-F238E27FC236}">
                <a16:creationId xmlns:a16="http://schemas.microsoft.com/office/drawing/2014/main" id="{AB2D2610-E0AC-1203-CD55-5968C112DB5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143457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8B6A3-D6CE-2C06-FD3E-E7F53F9E24A4}"/>
              </a:ext>
            </a:extLst>
          </p:cNvPr>
          <p:cNvSpPr>
            <a:spLocks noGrp="1"/>
          </p:cNvSpPr>
          <p:nvPr>
            <p:ph type="title"/>
          </p:nvPr>
        </p:nvSpPr>
        <p:spPr/>
        <p:txBody>
          <a:bodyPr>
            <a:normAutofit fontScale="90000"/>
          </a:bodyPr>
          <a:lstStyle/>
          <a:p>
            <a:r>
              <a:rPr lang="nb-NO" dirty="0"/>
              <a:t>Ser OK totalt, </a:t>
            </a:r>
            <a:br>
              <a:rPr lang="nb-NO" dirty="0"/>
            </a:br>
            <a:r>
              <a:rPr lang="nb-NO" sz="4000" dirty="0"/>
              <a:t>Men hvordan sammenlignet med andre siv.ing. Studier?</a:t>
            </a:r>
            <a:br>
              <a:rPr lang="nb-NO" dirty="0"/>
            </a:br>
            <a:endParaRPr lang="nb-NO" dirty="0"/>
          </a:p>
        </p:txBody>
      </p:sp>
      <p:pic>
        <p:nvPicPr>
          <p:cNvPr id="5" name="Content Placeholder 4">
            <a:extLst>
              <a:ext uri="{FF2B5EF4-FFF2-40B4-BE49-F238E27FC236}">
                <a16:creationId xmlns:a16="http://schemas.microsoft.com/office/drawing/2014/main" id="{2F67922F-5BD0-A9D5-4964-A57A9440EBDF}"/>
              </a:ext>
            </a:extLst>
          </p:cNvPr>
          <p:cNvPicPr>
            <a:picLocks noGrp="1" noChangeAspect="1"/>
          </p:cNvPicPr>
          <p:nvPr>
            <p:ph idx="1"/>
          </p:nvPr>
        </p:nvPicPr>
        <p:blipFill>
          <a:blip r:embed="rId2"/>
          <a:stretch>
            <a:fillRect/>
          </a:stretch>
        </p:blipFill>
        <p:spPr>
          <a:xfrm>
            <a:off x="2280363" y="1825625"/>
            <a:ext cx="7631274" cy="4351338"/>
          </a:xfrm>
        </p:spPr>
      </p:pic>
      <p:cxnSp>
        <p:nvCxnSpPr>
          <p:cNvPr id="11" name="Straight Arrow Connector 10">
            <a:extLst>
              <a:ext uri="{FF2B5EF4-FFF2-40B4-BE49-F238E27FC236}">
                <a16:creationId xmlns:a16="http://schemas.microsoft.com/office/drawing/2014/main" id="{7C177A72-4B63-6C25-3DD1-704259E946CC}"/>
              </a:ext>
            </a:extLst>
          </p:cNvPr>
          <p:cNvCxnSpPr/>
          <p:nvPr/>
        </p:nvCxnSpPr>
        <p:spPr>
          <a:xfrm>
            <a:off x="395785" y="5424985"/>
            <a:ext cx="1344305" cy="0"/>
          </a:xfrm>
          <a:prstGeom prst="straightConnector1">
            <a:avLst/>
          </a:prstGeom>
          <a:ln w="1143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4797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0435F-B0C1-31A4-BF71-35D01DF5C17B}"/>
              </a:ext>
            </a:extLst>
          </p:cNvPr>
          <p:cNvSpPr>
            <a:spLocks noGrp="1"/>
          </p:cNvSpPr>
          <p:nvPr>
            <p:ph type="title"/>
          </p:nvPr>
        </p:nvSpPr>
        <p:spPr>
          <a:xfrm>
            <a:off x="838200" y="0"/>
            <a:ext cx="10515600" cy="1325563"/>
          </a:xfrm>
        </p:spPr>
        <p:txBody>
          <a:bodyPr/>
          <a:lstStyle/>
          <a:p>
            <a:r>
              <a:rPr lang="nb-NO" dirty="0"/>
              <a:t>Bra sosialt miljø, ikke så bra forelesere</a:t>
            </a:r>
          </a:p>
        </p:txBody>
      </p:sp>
      <p:pic>
        <p:nvPicPr>
          <p:cNvPr id="5" name="Content Placeholder 4">
            <a:extLst>
              <a:ext uri="{FF2B5EF4-FFF2-40B4-BE49-F238E27FC236}">
                <a16:creationId xmlns:a16="http://schemas.microsoft.com/office/drawing/2014/main" id="{7A676200-E9BF-64EA-E9CE-D4628181C6FB}"/>
              </a:ext>
            </a:extLst>
          </p:cNvPr>
          <p:cNvPicPr>
            <a:picLocks noGrp="1" noChangeAspect="1"/>
          </p:cNvPicPr>
          <p:nvPr>
            <p:ph idx="1"/>
          </p:nvPr>
        </p:nvPicPr>
        <p:blipFill>
          <a:blip r:embed="rId2"/>
          <a:stretch>
            <a:fillRect/>
          </a:stretch>
        </p:blipFill>
        <p:spPr>
          <a:xfrm>
            <a:off x="2473088" y="994477"/>
            <a:ext cx="7394812" cy="6187170"/>
          </a:xfrm>
        </p:spPr>
      </p:pic>
    </p:spTree>
    <p:extLst>
      <p:ext uri="{BB962C8B-B14F-4D97-AF65-F5344CB8AC3E}">
        <p14:creationId xmlns:p14="http://schemas.microsoft.com/office/powerpoint/2010/main" val="15999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AE2E6-0942-9708-F939-7EC43777217B}"/>
              </a:ext>
            </a:extLst>
          </p:cNvPr>
          <p:cNvSpPr>
            <a:spLocks noGrp="1"/>
          </p:cNvSpPr>
          <p:nvPr>
            <p:ph type="title"/>
          </p:nvPr>
        </p:nvSpPr>
        <p:spPr/>
        <p:txBody>
          <a:bodyPr>
            <a:normAutofit fontScale="90000"/>
          </a:bodyPr>
          <a:lstStyle/>
          <a:p>
            <a:r>
              <a:rPr lang="nb-NO" dirty="0"/>
              <a:t>Studiebarometer MTKJ høst 2022: Selve pensum er OK, men undervisningen er ikke så bra. </a:t>
            </a:r>
          </a:p>
        </p:txBody>
      </p:sp>
      <p:pic>
        <p:nvPicPr>
          <p:cNvPr id="5" name="Content Placeholder 4">
            <a:extLst>
              <a:ext uri="{FF2B5EF4-FFF2-40B4-BE49-F238E27FC236}">
                <a16:creationId xmlns:a16="http://schemas.microsoft.com/office/drawing/2014/main" id="{38CDA2A5-FE22-D97B-D9ED-EA7BA2D4CE16}"/>
              </a:ext>
            </a:extLst>
          </p:cNvPr>
          <p:cNvPicPr>
            <a:picLocks noGrp="1" noChangeAspect="1"/>
          </p:cNvPicPr>
          <p:nvPr>
            <p:ph idx="1"/>
          </p:nvPr>
        </p:nvPicPr>
        <p:blipFill>
          <a:blip r:embed="rId2"/>
          <a:stretch>
            <a:fillRect/>
          </a:stretch>
        </p:blipFill>
        <p:spPr>
          <a:xfrm>
            <a:off x="136874" y="1690688"/>
            <a:ext cx="11918252" cy="4134612"/>
          </a:xfrm>
        </p:spPr>
      </p:pic>
    </p:spTree>
    <p:extLst>
      <p:ext uri="{BB962C8B-B14F-4D97-AF65-F5344CB8AC3E}">
        <p14:creationId xmlns:p14="http://schemas.microsoft.com/office/powerpoint/2010/main" val="2733914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81976-2FDB-E3DE-867B-C3E1E7FE2AB2}"/>
              </a:ext>
            </a:extLst>
          </p:cNvPr>
          <p:cNvSpPr>
            <a:spLocks noGrp="1"/>
          </p:cNvSpPr>
          <p:nvPr>
            <p:ph type="title"/>
          </p:nvPr>
        </p:nvSpPr>
        <p:spPr/>
        <p:txBody>
          <a:bodyPr/>
          <a:lstStyle/>
          <a:p>
            <a:r>
              <a:rPr lang="nb-NO" dirty="0"/>
              <a:t>Bra på tilbakemelding</a:t>
            </a:r>
          </a:p>
        </p:txBody>
      </p:sp>
      <p:pic>
        <p:nvPicPr>
          <p:cNvPr id="5" name="Content Placeholder 4">
            <a:extLst>
              <a:ext uri="{FF2B5EF4-FFF2-40B4-BE49-F238E27FC236}">
                <a16:creationId xmlns:a16="http://schemas.microsoft.com/office/drawing/2014/main" id="{BB2E913E-6ABC-6564-90B1-0A06462EB895}"/>
              </a:ext>
            </a:extLst>
          </p:cNvPr>
          <p:cNvPicPr>
            <a:picLocks noGrp="1" noChangeAspect="1"/>
          </p:cNvPicPr>
          <p:nvPr>
            <p:ph idx="1"/>
          </p:nvPr>
        </p:nvPicPr>
        <p:blipFill>
          <a:blip r:embed="rId2"/>
          <a:stretch>
            <a:fillRect/>
          </a:stretch>
        </p:blipFill>
        <p:spPr>
          <a:xfrm>
            <a:off x="1154599" y="1825625"/>
            <a:ext cx="9882802" cy="4351338"/>
          </a:xfrm>
        </p:spPr>
      </p:pic>
    </p:spTree>
    <p:extLst>
      <p:ext uri="{BB962C8B-B14F-4D97-AF65-F5344CB8AC3E}">
        <p14:creationId xmlns:p14="http://schemas.microsoft.com/office/powerpoint/2010/main" val="2023233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CF210-B2E0-E33F-4C9A-C8540BAB87DE}"/>
              </a:ext>
            </a:extLst>
          </p:cNvPr>
          <p:cNvSpPr>
            <a:spLocks noGrp="1"/>
          </p:cNvSpPr>
          <p:nvPr>
            <p:ph type="title"/>
          </p:nvPr>
        </p:nvSpPr>
        <p:spPr/>
        <p:txBody>
          <a:bodyPr>
            <a:normAutofit fontScale="90000"/>
          </a:bodyPr>
          <a:lstStyle/>
          <a:p>
            <a:r>
              <a:rPr lang="nb-NO" dirty="0"/>
              <a:t>Veldig bra faglig og sosialt miljø blant studentene</a:t>
            </a:r>
            <a:br>
              <a:rPr lang="nb-NO" dirty="0"/>
            </a:br>
            <a:endParaRPr lang="nb-NO" dirty="0"/>
          </a:p>
        </p:txBody>
      </p:sp>
      <p:pic>
        <p:nvPicPr>
          <p:cNvPr id="5" name="Content Placeholder 4">
            <a:extLst>
              <a:ext uri="{FF2B5EF4-FFF2-40B4-BE49-F238E27FC236}">
                <a16:creationId xmlns:a16="http://schemas.microsoft.com/office/drawing/2014/main" id="{30C65709-8D87-8625-0CC6-5D630EC8C33F}"/>
              </a:ext>
            </a:extLst>
          </p:cNvPr>
          <p:cNvPicPr>
            <a:picLocks noGrp="1" noChangeAspect="1"/>
          </p:cNvPicPr>
          <p:nvPr>
            <p:ph idx="1"/>
          </p:nvPr>
        </p:nvPicPr>
        <p:blipFill>
          <a:blip r:embed="rId2"/>
          <a:stretch>
            <a:fillRect/>
          </a:stretch>
        </p:blipFill>
        <p:spPr>
          <a:xfrm>
            <a:off x="838200" y="2615493"/>
            <a:ext cx="10515600" cy="2771602"/>
          </a:xfrm>
        </p:spPr>
      </p:pic>
      <p:cxnSp>
        <p:nvCxnSpPr>
          <p:cNvPr id="4" name="Straight Arrow Connector 3">
            <a:extLst>
              <a:ext uri="{FF2B5EF4-FFF2-40B4-BE49-F238E27FC236}">
                <a16:creationId xmlns:a16="http://schemas.microsoft.com/office/drawing/2014/main" id="{A75A2E58-B87C-7400-7D07-2D4020A79651}"/>
              </a:ext>
            </a:extLst>
          </p:cNvPr>
          <p:cNvCxnSpPr/>
          <p:nvPr/>
        </p:nvCxnSpPr>
        <p:spPr>
          <a:xfrm flipV="1">
            <a:off x="9070848" y="4590288"/>
            <a:ext cx="0" cy="1139952"/>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946C623-CB7D-0FF9-381A-28470E527B34}"/>
              </a:ext>
            </a:extLst>
          </p:cNvPr>
          <p:cNvSpPr txBox="1"/>
          <p:nvPr/>
        </p:nvSpPr>
        <p:spPr>
          <a:xfrm>
            <a:off x="8881872" y="5864352"/>
            <a:ext cx="866391" cy="369332"/>
          </a:xfrm>
          <a:prstGeom prst="rect">
            <a:avLst/>
          </a:prstGeom>
          <a:noFill/>
        </p:spPr>
        <p:txBody>
          <a:bodyPr wrap="none" rtlCol="0">
            <a:spAutoFit/>
          </a:bodyPr>
          <a:lstStyle/>
          <a:p>
            <a:r>
              <a:rPr lang="nb-NO" dirty="0" err="1"/>
              <a:t>Ooops</a:t>
            </a:r>
            <a:r>
              <a:rPr lang="nb-NO" dirty="0"/>
              <a:t>!</a:t>
            </a:r>
          </a:p>
        </p:txBody>
      </p:sp>
      <p:sp>
        <p:nvSpPr>
          <p:cNvPr id="7" name="Oval 6">
            <a:extLst>
              <a:ext uri="{FF2B5EF4-FFF2-40B4-BE49-F238E27FC236}">
                <a16:creationId xmlns:a16="http://schemas.microsoft.com/office/drawing/2014/main" id="{366EDEE2-CD33-35BD-A0AD-23C42343BD31}"/>
              </a:ext>
            </a:extLst>
          </p:cNvPr>
          <p:cNvSpPr/>
          <p:nvPr/>
        </p:nvSpPr>
        <p:spPr>
          <a:xfrm>
            <a:off x="8755039" y="4241223"/>
            <a:ext cx="461203" cy="42990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690707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DCC74-0FB2-C7C4-57E5-C3F5C3AE2AFF}"/>
              </a:ext>
            </a:extLst>
          </p:cNvPr>
          <p:cNvSpPr>
            <a:spLocks noGrp="1"/>
          </p:cNvSpPr>
          <p:nvPr>
            <p:ph type="title"/>
          </p:nvPr>
        </p:nvSpPr>
        <p:spPr/>
        <p:txBody>
          <a:bodyPr>
            <a:normAutofit fontScale="90000"/>
          </a:bodyPr>
          <a:lstStyle/>
          <a:p>
            <a:r>
              <a:rPr lang="nb-NO" dirty="0"/>
              <a:t>Bra organisering!</a:t>
            </a:r>
            <a:br>
              <a:rPr lang="nb-NO" dirty="0"/>
            </a:br>
            <a:r>
              <a:rPr lang="nb-NO" sz="3600" dirty="0"/>
              <a:t>Jeg tror «faglig sammenheng» blir bedre med nytt opplegg</a:t>
            </a:r>
            <a:endParaRPr lang="nb-NO" dirty="0"/>
          </a:p>
        </p:txBody>
      </p:sp>
      <p:pic>
        <p:nvPicPr>
          <p:cNvPr id="5" name="Content Placeholder 4">
            <a:extLst>
              <a:ext uri="{FF2B5EF4-FFF2-40B4-BE49-F238E27FC236}">
                <a16:creationId xmlns:a16="http://schemas.microsoft.com/office/drawing/2014/main" id="{D88FDADB-F992-9A33-6D54-D74616543993}"/>
              </a:ext>
            </a:extLst>
          </p:cNvPr>
          <p:cNvPicPr>
            <a:picLocks noGrp="1" noChangeAspect="1"/>
          </p:cNvPicPr>
          <p:nvPr>
            <p:ph idx="1"/>
          </p:nvPr>
        </p:nvPicPr>
        <p:blipFill>
          <a:blip r:embed="rId2"/>
          <a:stretch>
            <a:fillRect/>
          </a:stretch>
        </p:blipFill>
        <p:spPr>
          <a:xfrm>
            <a:off x="838200" y="2096062"/>
            <a:ext cx="10515600" cy="3810464"/>
          </a:xfrm>
        </p:spPr>
      </p:pic>
    </p:spTree>
    <p:extLst>
      <p:ext uri="{BB962C8B-B14F-4D97-AF65-F5344CB8AC3E}">
        <p14:creationId xmlns:p14="http://schemas.microsoft.com/office/powerpoint/2010/main" val="1370693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people sitting in a room with computers&#10;&#10;Description automatically generated with low confidence">
            <a:extLst>
              <a:ext uri="{FF2B5EF4-FFF2-40B4-BE49-F238E27FC236}">
                <a16:creationId xmlns:a16="http://schemas.microsoft.com/office/drawing/2014/main" id="{9EF0FC9F-3D5E-E56A-DD23-0076193074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432" y="-1452011"/>
            <a:ext cx="12496799" cy="9377763"/>
          </a:xfrm>
          <a:prstGeom prst="rect">
            <a:avLst/>
          </a:prstGeom>
        </p:spPr>
      </p:pic>
      <p:sp>
        <p:nvSpPr>
          <p:cNvPr id="2" name="TextBox 1">
            <a:extLst>
              <a:ext uri="{FF2B5EF4-FFF2-40B4-BE49-F238E27FC236}">
                <a16:creationId xmlns:a16="http://schemas.microsoft.com/office/drawing/2014/main" id="{B791A0D5-6142-AE62-CD99-CC8D7156A71B}"/>
              </a:ext>
            </a:extLst>
          </p:cNvPr>
          <p:cNvSpPr txBox="1"/>
          <p:nvPr/>
        </p:nvSpPr>
        <p:spPr>
          <a:xfrm>
            <a:off x="314325" y="6572250"/>
            <a:ext cx="1069524" cy="369332"/>
          </a:xfrm>
          <a:prstGeom prst="rect">
            <a:avLst/>
          </a:prstGeom>
          <a:noFill/>
        </p:spPr>
        <p:txBody>
          <a:bodyPr wrap="none" rtlCol="0">
            <a:spAutoFit/>
          </a:bodyPr>
          <a:lstStyle/>
          <a:p>
            <a:r>
              <a:rPr lang="nb-NO" dirty="0">
                <a:solidFill>
                  <a:schemeClr val="bg1"/>
                </a:solidFill>
              </a:rPr>
              <a:t>Jan. 2023</a:t>
            </a:r>
            <a:endParaRPr lang="en-US" dirty="0">
              <a:solidFill>
                <a:schemeClr val="bg1"/>
              </a:solidFill>
            </a:endParaRPr>
          </a:p>
        </p:txBody>
      </p:sp>
    </p:spTree>
    <p:extLst>
      <p:ext uri="{BB962C8B-B14F-4D97-AF65-F5344CB8AC3E}">
        <p14:creationId xmlns:p14="http://schemas.microsoft.com/office/powerpoint/2010/main" val="387404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84F66-7BBE-1F3B-D4A5-936B5A9E6A31}"/>
              </a:ext>
            </a:extLst>
          </p:cNvPr>
          <p:cNvSpPr>
            <a:spLocks noGrp="1"/>
          </p:cNvSpPr>
          <p:nvPr>
            <p:ph type="title"/>
          </p:nvPr>
        </p:nvSpPr>
        <p:spPr/>
        <p:txBody>
          <a:bodyPr/>
          <a:lstStyle/>
          <a:p>
            <a:r>
              <a:rPr lang="nb-NO" dirty="0"/>
              <a:t>Bra på vurderingsformer</a:t>
            </a:r>
            <a:br>
              <a:rPr lang="nb-NO" dirty="0"/>
            </a:br>
            <a:endParaRPr lang="nb-NO" dirty="0"/>
          </a:p>
        </p:txBody>
      </p:sp>
      <p:pic>
        <p:nvPicPr>
          <p:cNvPr id="5" name="Content Placeholder 4">
            <a:extLst>
              <a:ext uri="{FF2B5EF4-FFF2-40B4-BE49-F238E27FC236}">
                <a16:creationId xmlns:a16="http://schemas.microsoft.com/office/drawing/2014/main" id="{436A7CBB-C03D-3401-A01D-B6F24A159E37}"/>
              </a:ext>
            </a:extLst>
          </p:cNvPr>
          <p:cNvPicPr>
            <a:picLocks noGrp="1" noChangeAspect="1"/>
          </p:cNvPicPr>
          <p:nvPr>
            <p:ph idx="1"/>
          </p:nvPr>
        </p:nvPicPr>
        <p:blipFill>
          <a:blip r:embed="rId2"/>
          <a:stretch>
            <a:fillRect/>
          </a:stretch>
        </p:blipFill>
        <p:spPr>
          <a:xfrm>
            <a:off x="838200" y="2493446"/>
            <a:ext cx="10515600" cy="3015695"/>
          </a:xfrm>
        </p:spPr>
      </p:pic>
    </p:spTree>
    <p:extLst>
      <p:ext uri="{BB962C8B-B14F-4D97-AF65-F5344CB8AC3E}">
        <p14:creationId xmlns:p14="http://schemas.microsoft.com/office/powerpoint/2010/main" val="33416583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4D525-1D87-5BE4-826A-051C38C6A437}"/>
              </a:ext>
            </a:extLst>
          </p:cNvPr>
          <p:cNvSpPr>
            <a:spLocks noGrp="1"/>
          </p:cNvSpPr>
          <p:nvPr>
            <p:ph type="title"/>
          </p:nvPr>
        </p:nvSpPr>
        <p:spPr/>
        <p:txBody>
          <a:bodyPr/>
          <a:lstStyle/>
          <a:p>
            <a:r>
              <a:rPr lang="nb-NO" dirty="0"/>
              <a:t>Studentene våre er dårlig forberedte til undervisningen</a:t>
            </a:r>
          </a:p>
        </p:txBody>
      </p:sp>
      <p:pic>
        <p:nvPicPr>
          <p:cNvPr id="5" name="Content Placeholder 4">
            <a:extLst>
              <a:ext uri="{FF2B5EF4-FFF2-40B4-BE49-F238E27FC236}">
                <a16:creationId xmlns:a16="http://schemas.microsoft.com/office/drawing/2014/main" id="{3BC6F337-09E3-B424-C3B4-AAAFC7B621D6}"/>
              </a:ext>
            </a:extLst>
          </p:cNvPr>
          <p:cNvPicPr>
            <a:picLocks noGrp="1" noChangeAspect="1"/>
          </p:cNvPicPr>
          <p:nvPr>
            <p:ph idx="1"/>
          </p:nvPr>
        </p:nvPicPr>
        <p:blipFill>
          <a:blip r:embed="rId2"/>
          <a:stretch>
            <a:fillRect/>
          </a:stretch>
        </p:blipFill>
        <p:spPr>
          <a:xfrm>
            <a:off x="838200" y="2533249"/>
            <a:ext cx="10515600" cy="2936090"/>
          </a:xfrm>
        </p:spPr>
      </p:pic>
      <p:sp>
        <p:nvSpPr>
          <p:cNvPr id="6" name="Freeform: Shape 5">
            <a:extLst>
              <a:ext uri="{FF2B5EF4-FFF2-40B4-BE49-F238E27FC236}">
                <a16:creationId xmlns:a16="http://schemas.microsoft.com/office/drawing/2014/main" id="{B61789F2-92F2-7C81-A597-20953A216FF1}"/>
              </a:ext>
            </a:extLst>
          </p:cNvPr>
          <p:cNvSpPr/>
          <p:nvPr/>
        </p:nvSpPr>
        <p:spPr>
          <a:xfrm>
            <a:off x="9826752" y="4093539"/>
            <a:ext cx="1554480" cy="502845"/>
          </a:xfrm>
          <a:custGeom>
            <a:avLst/>
            <a:gdLst>
              <a:gd name="connsiteX0" fmla="*/ 1554480 w 1554480"/>
              <a:gd name="connsiteY0" fmla="*/ 185853 h 502845"/>
              <a:gd name="connsiteX1" fmla="*/ 1237488 w 1554480"/>
              <a:gd name="connsiteY1" fmla="*/ 137085 h 502845"/>
              <a:gd name="connsiteX2" fmla="*/ 993648 w 1554480"/>
              <a:gd name="connsiteY2" fmla="*/ 94413 h 502845"/>
              <a:gd name="connsiteX3" fmla="*/ 749808 w 1554480"/>
              <a:gd name="connsiteY3" fmla="*/ 45645 h 502845"/>
              <a:gd name="connsiteX4" fmla="*/ 414528 w 1554480"/>
              <a:gd name="connsiteY4" fmla="*/ 33453 h 502845"/>
              <a:gd name="connsiteX5" fmla="*/ 6096 w 1554480"/>
              <a:gd name="connsiteY5" fmla="*/ 100509 h 502845"/>
              <a:gd name="connsiteX6" fmla="*/ 0 w 1554480"/>
              <a:gd name="connsiteY6" fmla="*/ 161469 h 502845"/>
              <a:gd name="connsiteX7" fmla="*/ 85344 w 1554480"/>
              <a:gd name="connsiteY7" fmla="*/ 338253 h 502845"/>
              <a:gd name="connsiteX8" fmla="*/ 103632 w 1554480"/>
              <a:gd name="connsiteY8" fmla="*/ 356541 h 502845"/>
              <a:gd name="connsiteX9" fmla="*/ 237744 w 1554480"/>
              <a:gd name="connsiteY9" fmla="*/ 441885 h 502845"/>
              <a:gd name="connsiteX10" fmla="*/ 542544 w 1554480"/>
              <a:gd name="connsiteY10" fmla="*/ 502845 h 502845"/>
              <a:gd name="connsiteX11" fmla="*/ 932688 w 1554480"/>
              <a:gd name="connsiteY11" fmla="*/ 484557 h 502845"/>
              <a:gd name="connsiteX12" fmla="*/ 1188720 w 1554480"/>
              <a:gd name="connsiteY12" fmla="*/ 447981 h 502845"/>
              <a:gd name="connsiteX13" fmla="*/ 1237488 w 1554480"/>
              <a:gd name="connsiteY13" fmla="*/ 405309 h 502845"/>
              <a:gd name="connsiteX14" fmla="*/ 1359408 w 1554480"/>
              <a:gd name="connsiteY14" fmla="*/ 313869 h 502845"/>
              <a:gd name="connsiteX15" fmla="*/ 1347216 w 1554480"/>
              <a:gd name="connsiteY15" fmla="*/ 191949 h 502845"/>
              <a:gd name="connsiteX16" fmla="*/ 1335024 w 1554480"/>
              <a:gd name="connsiteY16" fmla="*/ 161469 h 502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54480" h="502845">
                <a:moveTo>
                  <a:pt x="1554480" y="185853"/>
                </a:moveTo>
                <a:cubicBezTo>
                  <a:pt x="1423930" y="142336"/>
                  <a:pt x="1564004" y="186442"/>
                  <a:pt x="1237488" y="137085"/>
                </a:cubicBezTo>
                <a:cubicBezTo>
                  <a:pt x="1155900" y="124752"/>
                  <a:pt x="1074561" y="110596"/>
                  <a:pt x="993648" y="94413"/>
                </a:cubicBezTo>
                <a:cubicBezTo>
                  <a:pt x="875260" y="70735"/>
                  <a:pt x="870581" y="53697"/>
                  <a:pt x="749808" y="45645"/>
                </a:cubicBezTo>
                <a:cubicBezTo>
                  <a:pt x="638222" y="38206"/>
                  <a:pt x="526288" y="37517"/>
                  <a:pt x="414528" y="33453"/>
                </a:cubicBezTo>
                <a:cubicBezTo>
                  <a:pt x="167035" y="37381"/>
                  <a:pt x="50947" y="-78896"/>
                  <a:pt x="6096" y="100509"/>
                </a:cubicBezTo>
                <a:cubicBezTo>
                  <a:pt x="1143" y="120321"/>
                  <a:pt x="2032" y="141149"/>
                  <a:pt x="0" y="161469"/>
                </a:cubicBezTo>
                <a:cubicBezTo>
                  <a:pt x="34777" y="248413"/>
                  <a:pt x="34229" y="259257"/>
                  <a:pt x="85344" y="338253"/>
                </a:cubicBezTo>
                <a:cubicBezTo>
                  <a:pt x="90027" y="345491"/>
                  <a:pt x="97536" y="350445"/>
                  <a:pt x="103632" y="356541"/>
                </a:cubicBezTo>
                <a:cubicBezTo>
                  <a:pt x="129780" y="421911"/>
                  <a:pt x="116414" y="408953"/>
                  <a:pt x="237744" y="441885"/>
                </a:cubicBezTo>
                <a:cubicBezTo>
                  <a:pt x="337738" y="469026"/>
                  <a:pt x="542544" y="502845"/>
                  <a:pt x="542544" y="502845"/>
                </a:cubicBezTo>
                <a:lnTo>
                  <a:pt x="932688" y="484557"/>
                </a:lnTo>
                <a:cubicBezTo>
                  <a:pt x="1137916" y="471992"/>
                  <a:pt x="1079850" y="488807"/>
                  <a:pt x="1188720" y="447981"/>
                </a:cubicBezTo>
                <a:cubicBezTo>
                  <a:pt x="1204976" y="433757"/>
                  <a:pt x="1220503" y="418654"/>
                  <a:pt x="1237488" y="405309"/>
                </a:cubicBezTo>
                <a:cubicBezTo>
                  <a:pt x="1277433" y="373924"/>
                  <a:pt x="1333473" y="357550"/>
                  <a:pt x="1359408" y="313869"/>
                </a:cubicBezTo>
                <a:cubicBezTo>
                  <a:pt x="1373704" y="289792"/>
                  <a:pt x="1360398" y="227101"/>
                  <a:pt x="1347216" y="191949"/>
                </a:cubicBezTo>
                <a:cubicBezTo>
                  <a:pt x="1343374" y="181703"/>
                  <a:pt x="1339088" y="171629"/>
                  <a:pt x="1335024" y="16146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1018595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1D01F-EC33-4B72-ED01-2998FABB834B}"/>
              </a:ext>
            </a:extLst>
          </p:cNvPr>
          <p:cNvSpPr>
            <a:spLocks noGrp="1"/>
          </p:cNvSpPr>
          <p:nvPr>
            <p:ph type="title"/>
          </p:nvPr>
        </p:nvSpPr>
        <p:spPr/>
        <p:txBody>
          <a:bodyPr/>
          <a:lstStyle/>
          <a:p>
            <a:r>
              <a:rPr lang="nb-NO" dirty="0"/>
              <a:t>Savner forelesere fra arbeidslivet (2. klasse)</a:t>
            </a:r>
          </a:p>
        </p:txBody>
      </p:sp>
      <p:pic>
        <p:nvPicPr>
          <p:cNvPr id="5" name="Content Placeholder 4">
            <a:extLst>
              <a:ext uri="{FF2B5EF4-FFF2-40B4-BE49-F238E27FC236}">
                <a16:creationId xmlns:a16="http://schemas.microsoft.com/office/drawing/2014/main" id="{9F3FC67F-F816-985C-5E7A-4C0546EBB119}"/>
              </a:ext>
            </a:extLst>
          </p:cNvPr>
          <p:cNvPicPr>
            <a:picLocks noGrp="1" noChangeAspect="1"/>
          </p:cNvPicPr>
          <p:nvPr>
            <p:ph idx="1"/>
          </p:nvPr>
        </p:nvPicPr>
        <p:blipFill>
          <a:blip r:embed="rId2"/>
          <a:stretch>
            <a:fillRect/>
          </a:stretch>
        </p:blipFill>
        <p:spPr>
          <a:xfrm>
            <a:off x="838200" y="2172494"/>
            <a:ext cx="10515600" cy="3657600"/>
          </a:xfrm>
        </p:spPr>
      </p:pic>
    </p:spTree>
    <p:extLst>
      <p:ext uri="{BB962C8B-B14F-4D97-AF65-F5344CB8AC3E}">
        <p14:creationId xmlns:p14="http://schemas.microsoft.com/office/powerpoint/2010/main" val="27447767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EB35E-3119-413A-E43A-8D49BC10977E}"/>
              </a:ext>
            </a:extLst>
          </p:cNvPr>
          <p:cNvSpPr>
            <a:spLocks noGrp="1"/>
          </p:cNvSpPr>
          <p:nvPr>
            <p:ph type="title"/>
          </p:nvPr>
        </p:nvSpPr>
        <p:spPr>
          <a:xfrm>
            <a:off x="838200" y="365125"/>
            <a:ext cx="11506200" cy="1325563"/>
          </a:xfrm>
        </p:spPr>
        <p:txBody>
          <a:bodyPr>
            <a:normAutofit fontScale="90000"/>
          </a:bodyPr>
          <a:lstStyle/>
          <a:p>
            <a:r>
              <a:rPr lang="nb-NO" dirty="0"/>
              <a:t>33 svar fra 2. klasse, 34 svar fra 5. klasse</a:t>
            </a:r>
            <a:br>
              <a:rPr lang="nb-NO" dirty="0"/>
            </a:br>
            <a:r>
              <a:rPr lang="nb-NO" dirty="0"/>
              <a:t>- Ikke så store forskjeller</a:t>
            </a:r>
            <a:br>
              <a:rPr lang="nb-NO" dirty="0"/>
            </a:br>
            <a:r>
              <a:rPr lang="nb-NO" dirty="0"/>
              <a:t>- 2. klasse* bruker </a:t>
            </a:r>
            <a:r>
              <a:rPr lang="nb-NO" dirty="0">
                <a:highlight>
                  <a:srgbClr val="FFFF00"/>
                </a:highlight>
              </a:rPr>
              <a:t>50,3 timer pr. uke </a:t>
            </a:r>
            <a:r>
              <a:rPr lang="nb-NO" dirty="0"/>
              <a:t>på studiet!</a:t>
            </a:r>
          </a:p>
        </p:txBody>
      </p:sp>
      <p:pic>
        <p:nvPicPr>
          <p:cNvPr id="5" name="Picture 4">
            <a:extLst>
              <a:ext uri="{FF2B5EF4-FFF2-40B4-BE49-F238E27FC236}">
                <a16:creationId xmlns:a16="http://schemas.microsoft.com/office/drawing/2014/main" id="{F8B45CD2-455B-AEDD-5CAE-0E28C4D1C9F3}"/>
              </a:ext>
            </a:extLst>
          </p:cNvPr>
          <p:cNvPicPr>
            <a:picLocks noChangeAspect="1"/>
          </p:cNvPicPr>
          <p:nvPr/>
        </p:nvPicPr>
        <p:blipFill>
          <a:blip r:embed="rId2"/>
          <a:stretch>
            <a:fillRect/>
          </a:stretch>
        </p:blipFill>
        <p:spPr>
          <a:xfrm>
            <a:off x="0" y="1923768"/>
            <a:ext cx="12192000" cy="3010463"/>
          </a:xfrm>
          <a:prstGeom prst="rect">
            <a:avLst/>
          </a:prstGeom>
        </p:spPr>
      </p:pic>
      <p:pic>
        <p:nvPicPr>
          <p:cNvPr id="7" name="Content Placeholder 6">
            <a:extLst>
              <a:ext uri="{FF2B5EF4-FFF2-40B4-BE49-F238E27FC236}">
                <a16:creationId xmlns:a16="http://schemas.microsoft.com/office/drawing/2014/main" id="{30F57485-4557-E73C-701F-8190381FA0FB}"/>
              </a:ext>
            </a:extLst>
          </p:cNvPr>
          <p:cNvPicPr>
            <a:picLocks noGrp="1" noChangeAspect="1"/>
          </p:cNvPicPr>
          <p:nvPr>
            <p:ph idx="1"/>
          </p:nvPr>
        </p:nvPicPr>
        <p:blipFill>
          <a:blip r:embed="rId3"/>
          <a:stretch>
            <a:fillRect/>
          </a:stretch>
        </p:blipFill>
        <p:spPr>
          <a:xfrm>
            <a:off x="716545" y="4676652"/>
            <a:ext cx="10515600" cy="1567542"/>
          </a:xfrm>
        </p:spPr>
      </p:pic>
      <p:sp>
        <p:nvSpPr>
          <p:cNvPr id="8" name="Rectangle 7">
            <a:extLst>
              <a:ext uri="{FF2B5EF4-FFF2-40B4-BE49-F238E27FC236}">
                <a16:creationId xmlns:a16="http://schemas.microsoft.com/office/drawing/2014/main" id="{A71EC85C-3BA8-3364-6EA8-30025CE0F97E}"/>
              </a:ext>
            </a:extLst>
          </p:cNvPr>
          <p:cNvSpPr/>
          <p:nvPr/>
        </p:nvSpPr>
        <p:spPr>
          <a:xfrm>
            <a:off x="520943" y="4660496"/>
            <a:ext cx="10954512" cy="1708037"/>
          </a:xfrm>
          <a:prstGeom prst="rect">
            <a:avLst/>
          </a:prstGeom>
          <a:solidFill>
            <a:schemeClr val="bg1">
              <a:alpha val="800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3" name="TextBox 2">
            <a:extLst>
              <a:ext uri="{FF2B5EF4-FFF2-40B4-BE49-F238E27FC236}">
                <a16:creationId xmlns:a16="http://schemas.microsoft.com/office/drawing/2014/main" id="{DD8EECA2-C861-D4E8-963A-D48D4D6549FF}"/>
              </a:ext>
            </a:extLst>
          </p:cNvPr>
          <p:cNvSpPr txBox="1"/>
          <p:nvPr/>
        </p:nvSpPr>
        <p:spPr>
          <a:xfrm>
            <a:off x="7267227" y="5999202"/>
            <a:ext cx="3561080" cy="369332"/>
          </a:xfrm>
          <a:prstGeom prst="rect">
            <a:avLst/>
          </a:prstGeom>
          <a:noFill/>
        </p:spPr>
        <p:txBody>
          <a:bodyPr wrap="square" rtlCol="0">
            <a:spAutoFit/>
          </a:bodyPr>
          <a:lstStyle/>
          <a:p>
            <a:r>
              <a:rPr lang="nb-NO" dirty="0">
                <a:highlight>
                  <a:srgbClr val="FFFF00"/>
                </a:highlight>
              </a:rPr>
              <a:t>Sum studier </a:t>
            </a:r>
            <a:r>
              <a:rPr lang="nb-NO" dirty="0" err="1">
                <a:highlight>
                  <a:srgbClr val="FFFF00"/>
                </a:highlight>
              </a:rPr>
              <a:t>pr.uke</a:t>
            </a:r>
            <a:r>
              <a:rPr lang="nb-NO" dirty="0">
                <a:highlight>
                  <a:srgbClr val="FFFF00"/>
                </a:highlight>
              </a:rPr>
              <a:t> : 50,3      44,9  </a:t>
            </a:r>
            <a:r>
              <a:rPr lang="nb-NO" dirty="0"/>
              <a:t>     </a:t>
            </a:r>
            <a:endParaRPr lang="en-US" dirty="0"/>
          </a:p>
        </p:txBody>
      </p:sp>
      <p:sp>
        <p:nvSpPr>
          <p:cNvPr id="6" name="TextBox 5">
            <a:extLst>
              <a:ext uri="{FF2B5EF4-FFF2-40B4-BE49-F238E27FC236}">
                <a16:creationId xmlns:a16="http://schemas.microsoft.com/office/drawing/2014/main" id="{85858AB1-C110-5E2D-E93F-51C94B37819C}"/>
              </a:ext>
            </a:extLst>
          </p:cNvPr>
          <p:cNvSpPr txBox="1"/>
          <p:nvPr/>
        </p:nvSpPr>
        <p:spPr>
          <a:xfrm flipH="1">
            <a:off x="99321" y="6368533"/>
            <a:ext cx="10091158" cy="523220"/>
          </a:xfrm>
          <a:prstGeom prst="rect">
            <a:avLst/>
          </a:prstGeom>
          <a:noFill/>
        </p:spPr>
        <p:txBody>
          <a:bodyPr wrap="square" rtlCol="0">
            <a:spAutoFit/>
          </a:bodyPr>
          <a:lstStyle/>
          <a:p>
            <a:r>
              <a:rPr lang="nb-NO" sz="1400" dirty="0"/>
              <a:t>*2.klasse, høst 2022: Organisk kjemi, Fysikalsk Kjemi 2 («binding»), Lab organisk/uorganisk, Matte 3</a:t>
            </a:r>
          </a:p>
          <a:p>
            <a:r>
              <a:rPr lang="nb-NO" sz="1400"/>
              <a:t>                  Høst </a:t>
            </a:r>
            <a:r>
              <a:rPr lang="nb-NO" sz="1400" dirty="0"/>
              <a:t>2023: Skal være lettere siden Fysikalsk </a:t>
            </a:r>
            <a:r>
              <a:rPr lang="nb-NO" sz="1400"/>
              <a:t>Kjemi 2 («binding») </a:t>
            </a:r>
            <a:r>
              <a:rPr lang="nb-NO" sz="1400" dirty="0"/>
              <a:t>er byttet med Fysikk</a:t>
            </a:r>
            <a:endParaRPr lang="en-US" sz="1400" dirty="0"/>
          </a:p>
        </p:txBody>
      </p:sp>
    </p:spTree>
    <p:extLst>
      <p:ext uri="{BB962C8B-B14F-4D97-AF65-F5344CB8AC3E}">
        <p14:creationId xmlns:p14="http://schemas.microsoft.com/office/powerpoint/2010/main" val="29285834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2E227-99B3-970D-C52B-FF40E96E3F97}"/>
              </a:ext>
            </a:extLst>
          </p:cNvPr>
          <p:cNvSpPr>
            <a:spLocks noGrp="1"/>
          </p:cNvSpPr>
          <p:nvPr>
            <p:ph type="title"/>
          </p:nvPr>
        </p:nvSpPr>
        <p:spPr/>
        <p:txBody>
          <a:bodyPr/>
          <a:lstStyle/>
          <a:p>
            <a:r>
              <a:rPr lang="nb-NO" dirty="0"/>
              <a:t>5. Bærekraft</a:t>
            </a:r>
            <a:endParaRPr lang="en-US" dirty="0"/>
          </a:p>
        </p:txBody>
      </p:sp>
      <p:sp>
        <p:nvSpPr>
          <p:cNvPr id="3" name="Content Placeholder 2">
            <a:extLst>
              <a:ext uri="{FF2B5EF4-FFF2-40B4-BE49-F238E27FC236}">
                <a16:creationId xmlns:a16="http://schemas.microsoft.com/office/drawing/2014/main" id="{6769307A-9E55-6602-497A-C86245521D6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5149997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1EBED-8E67-45AD-A006-E6F3F011F7BD}"/>
              </a:ext>
            </a:extLst>
          </p:cNvPr>
          <p:cNvSpPr>
            <a:spLocks noGrp="1"/>
          </p:cNvSpPr>
          <p:nvPr>
            <p:ph type="title"/>
          </p:nvPr>
        </p:nvSpPr>
        <p:spPr/>
        <p:txBody>
          <a:bodyPr/>
          <a:lstStyle/>
          <a:p>
            <a:r>
              <a:rPr lang="nb-NO" dirty="0"/>
              <a:t>Konklusjon / Anbefalinger fra Dybdeevaluering (2021-22)</a:t>
            </a:r>
          </a:p>
        </p:txBody>
      </p:sp>
      <p:sp>
        <p:nvSpPr>
          <p:cNvPr id="3" name="Content Placeholder 2">
            <a:extLst>
              <a:ext uri="{FF2B5EF4-FFF2-40B4-BE49-F238E27FC236}">
                <a16:creationId xmlns:a16="http://schemas.microsoft.com/office/drawing/2014/main" id="{F160E277-CFBC-4DC0-BF7C-A652A16D9E2E}"/>
              </a:ext>
            </a:extLst>
          </p:cNvPr>
          <p:cNvSpPr>
            <a:spLocks noGrp="1"/>
          </p:cNvSpPr>
          <p:nvPr>
            <p:ph idx="1"/>
          </p:nvPr>
        </p:nvSpPr>
        <p:spPr/>
        <p:txBody>
          <a:bodyPr>
            <a:normAutofit fontScale="77500" lnSpcReduction="20000"/>
          </a:bodyPr>
          <a:lstStyle/>
          <a:p>
            <a:pPr>
              <a:lnSpc>
                <a:spcPct val="107000"/>
              </a:lnSpc>
              <a:spcAft>
                <a:spcPts val="800"/>
              </a:spcAft>
            </a:pPr>
            <a:r>
              <a:rPr lang="nb-NO" sz="1800" b="1" dirty="0">
                <a:effectLst/>
                <a:latin typeface="Calibri" panose="020F0502020204030204" pitchFamily="34" charset="0"/>
                <a:ea typeface="Calibri" panose="020F0502020204030204" pitchFamily="34" charset="0"/>
                <a:cs typeface="Times New Roman" panose="02020603050405020304" pitchFamily="18" charset="0"/>
              </a:rPr>
              <a:t>Digitalisering:</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Det må være en klar streng gjennom hele studiet med bruk av programmering (Python pr. i dag), slik at studentene ser programmering (Python) som et naturlig redskap i sitt daglige arbeid. Siden fagoppleggene kan endre fra år til år vil dette kreve en kontinuerlig koordinering mellom fagene</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nb-NO" sz="1800" b="1" dirty="0">
                <a:effectLst/>
                <a:latin typeface="Calibri" panose="020F0502020204030204" pitchFamily="34" charset="0"/>
                <a:ea typeface="Calibri" panose="020F0502020204030204" pitchFamily="34" charset="0"/>
                <a:cs typeface="Times New Roman" panose="02020603050405020304" pitchFamily="18" charset="0"/>
              </a:rPr>
              <a:t>Bærekraft</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Vi mener at MTKJ er det studieprogrammet i Norge som best bygger opp den teknologiske basisen for å kunne lage et bærekraftig samfunn</a:t>
            </a:r>
            <a:r>
              <a:rPr lang="nb-NO" sz="1800" dirty="0">
                <a:effectLst/>
                <a:latin typeface="Calibri" panose="020F0502020204030204" pitchFamily="34" charset="0"/>
                <a:ea typeface="Calibri" panose="020F0502020204030204" pitchFamily="34" charset="0"/>
                <a:cs typeface="Times New Roman" panose="02020603050405020304" pitchFamily="18" charset="0"/>
              </a:rPr>
              <a:t>. Vi tenker da på basiskompetansen i kjemi, biologi, ingeniørfag og systemkompetansen. I det innledende faget i Generell kjemi kan det gis en innledende oversikt over bærekraft. Ellers skal bærekraft inngå som et element i de fleste dag, f.eks. gjennom øvinger. En mulighet for å styrke fokuset ytterligere er å innføre såkalte «Signaturfag» for bærekraft. MTKJ-studiet utmerker seg i forhold de fleste andre studiene ved NTNU ved at man lærer kjemisk teori som er grunnlaget for nye bærekraftige løsninger. Det er viktig å synliggjøre dette. Rent konkret foreslås det i emnebeskrivelsene tar inn mot slutten en setning eller to for hver emne (der det er aktuelt):</a:t>
            </a:r>
          </a:p>
          <a:p>
            <a:pPr>
              <a:lnSpc>
                <a:spcPct val="107000"/>
              </a:lnSpc>
              <a:spcAft>
                <a:spcPts val="800"/>
              </a:spcAft>
            </a:pPr>
            <a:r>
              <a:rPr lang="nb-NO" sz="1800" b="1" dirty="0">
                <a:effectLst/>
                <a:latin typeface="Calibri" panose="020F0502020204030204" pitchFamily="34" charset="0"/>
                <a:ea typeface="Calibri" panose="020F0502020204030204" pitchFamily="34" charset="0"/>
                <a:cs typeface="Times New Roman" panose="02020603050405020304" pitchFamily="18" charset="0"/>
              </a:rPr>
              <a:t>Bioteknologi:</a:t>
            </a:r>
            <a:r>
              <a:rPr lang="nb-NO" sz="1800" dirty="0">
                <a:effectLst/>
                <a:latin typeface="Calibri" panose="020F0502020204030204" pitchFamily="34" charset="0"/>
                <a:ea typeface="Calibri" panose="020F0502020204030204" pitchFamily="34" charset="0"/>
                <a:cs typeface="Times New Roman" panose="02020603050405020304" pitchFamily="18" charset="0"/>
              </a:rPr>
              <a:t> MTKJ har bioteknologi i navnet på studieprogrammet og for å understreke må det tas inn eksempler om bioteknologi i flere fag, f.eks. i prosessfagene (prosessteknikk, separasjonsteknikk, kjemisk reaksjonsteknikk). I dag inngår ikke biokjemi som en obligatorisk del av MTKJ-studiet, men det bør vurderes å ta inn noe, f.eks. i det obligatoriske bioteknologi-faget.  Dette kan også gjøre det mulig å gjøre 5. semester likt for alle studentene. I dag har man en «permanent overgangsordning» der studentene må velge mellom Biokjemi 1 og materialteknologi.</a:t>
            </a:r>
          </a:p>
          <a:p>
            <a:pPr>
              <a:lnSpc>
                <a:spcPct val="107000"/>
              </a:lnSpc>
              <a:spcAft>
                <a:spcPts val="800"/>
              </a:spcAft>
            </a:pPr>
            <a:r>
              <a:rPr lang="nb-NO" sz="1800" b="1" dirty="0">
                <a:effectLst/>
                <a:latin typeface="Calibri" panose="020F0502020204030204" pitchFamily="34" charset="0"/>
                <a:ea typeface="Calibri" panose="020F0502020204030204" pitchFamily="34" charset="0"/>
                <a:cs typeface="Times New Roman" panose="02020603050405020304" pitchFamily="18" charset="0"/>
              </a:rPr>
              <a:t>Arbeidslivsrelevans.  </a:t>
            </a:r>
            <a:r>
              <a:rPr lang="nb-NO" sz="1800" dirty="0">
                <a:effectLst/>
                <a:latin typeface="Calibri" panose="020F0502020204030204" pitchFamily="34" charset="0"/>
                <a:ea typeface="Calibri" panose="020F0502020204030204" pitchFamily="34" charset="0"/>
                <a:cs typeface="Times New Roman" panose="02020603050405020304" pitchFamily="18" charset="0"/>
              </a:rPr>
              <a:t>Studiet er vurdert til å dekke arbeidslivets behov godt når det gjelder det rent faglige («harde» ferdigheter). Når det gjelder de «myke» ferdigheter så kan disse styrkes ved å ta i bruk mer prosjektarbeid og muntlige presentasjoner. Disse burde telle med i sluttkarakteren, men dette synes nå vanskeligere ved at NTNUs styre har vedtatt at man fra høsten 2022 ikke lenger kan ha såkalt «mappevurdering».</a:t>
            </a:r>
          </a:p>
        </p:txBody>
      </p:sp>
    </p:spTree>
    <p:extLst>
      <p:ext uri="{BB962C8B-B14F-4D97-AF65-F5344CB8AC3E}">
        <p14:creationId xmlns:p14="http://schemas.microsoft.com/office/powerpoint/2010/main" val="34666121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65839-1678-F627-1C82-3B5FD5DCAF19}"/>
              </a:ext>
            </a:extLst>
          </p:cNvPr>
          <p:cNvSpPr>
            <a:spLocks noGrp="1"/>
          </p:cNvSpPr>
          <p:nvPr>
            <p:ph type="title"/>
          </p:nvPr>
        </p:nvSpPr>
        <p:spPr/>
        <p:txBody>
          <a:bodyPr/>
          <a:lstStyle/>
          <a:p>
            <a:r>
              <a:rPr lang="nb-NO" dirty="0"/>
              <a:t>Bærekraft</a:t>
            </a:r>
          </a:p>
        </p:txBody>
      </p:sp>
      <p:sp>
        <p:nvSpPr>
          <p:cNvPr id="3" name="Content Placeholder 2">
            <a:extLst>
              <a:ext uri="{FF2B5EF4-FFF2-40B4-BE49-F238E27FC236}">
                <a16:creationId xmlns:a16="http://schemas.microsoft.com/office/drawing/2014/main" id="{791647C6-5B27-AB16-53A6-3B4FE5D2B0B8}"/>
              </a:ext>
            </a:extLst>
          </p:cNvPr>
          <p:cNvSpPr>
            <a:spLocks noGrp="1"/>
          </p:cNvSpPr>
          <p:nvPr>
            <p:ph idx="1"/>
          </p:nvPr>
        </p:nvSpPr>
        <p:spPr>
          <a:xfrm>
            <a:off x="838200" y="1442720"/>
            <a:ext cx="10515600" cy="5618479"/>
          </a:xfrm>
        </p:spPr>
        <p:txBody>
          <a:bodyPr>
            <a:normAutofit/>
          </a:bodyPr>
          <a:lstStyle/>
          <a:p>
            <a:r>
              <a:rPr lang="nb-NO" sz="1800" dirty="0">
                <a:effectLst/>
                <a:latin typeface="Calibri" panose="020F0502020204030204" pitchFamily="34" charset="0"/>
                <a:ea typeface="Calibri" panose="020F0502020204030204" pitchFamily="34" charset="0"/>
                <a:cs typeface="Times New Roman" panose="02020603050405020304" pitchFamily="18" charset="0"/>
              </a:rPr>
              <a:t>Vi mener selv at MTKJ-programmet med sin fagsammensetning er det siv.ing.-studiet som gir best faglig bakgrunn for å løse mange av de endringer som må til (batterier, CO2-fjerning, grønne flytende drivstoff, hydrogen, energieffektivitet, etc.). </a:t>
            </a:r>
            <a:endParaRPr lang="nb-NO" sz="1800" dirty="0">
              <a:effectLst/>
              <a:latin typeface="Calibri" panose="020F0502020204030204" pitchFamily="34" charset="0"/>
              <a:ea typeface="Calibri" panose="020F0502020204030204" pitchFamily="34" charset="0"/>
            </a:endParaRPr>
          </a:p>
          <a:p>
            <a:r>
              <a:rPr lang="nb-NO" sz="1800" dirty="0">
                <a:effectLst/>
                <a:latin typeface="Calibri" panose="020F0502020204030204" pitchFamily="34" charset="0"/>
                <a:ea typeface="Calibri" panose="020F0502020204030204" pitchFamily="34" charset="0"/>
                <a:cs typeface="Times New Roman" panose="02020603050405020304" pitchFamily="18" charset="0"/>
              </a:rPr>
              <a:t>Dette prøver vi å bringe videre til studentene og elever.</a:t>
            </a:r>
            <a:endParaRPr lang="nb-NO" sz="1800" dirty="0">
              <a:effectLst/>
              <a:latin typeface="Calibri" panose="020F0502020204030204" pitchFamily="34" charset="0"/>
              <a:ea typeface="Calibri" panose="020F0502020204030204" pitchFamily="34" charset="0"/>
            </a:endParaRPr>
          </a:p>
          <a:p>
            <a:r>
              <a:rPr lang="nb-NO" sz="1800" dirty="0">
                <a:latin typeface="Calibri" panose="020F0502020204030204" pitchFamily="34" charset="0"/>
                <a:ea typeface="Calibri" panose="020F0502020204030204" pitchFamily="34" charset="0"/>
                <a:cs typeface="Times New Roman" panose="02020603050405020304" pitchFamily="18" charset="0"/>
              </a:rPr>
              <a:t>Ta med</a:t>
            </a:r>
            <a:r>
              <a:rPr lang="nb-NO" sz="1800" dirty="0">
                <a:effectLst/>
                <a:latin typeface="Calibri" panose="020F0502020204030204" pitchFamily="34" charset="0"/>
                <a:ea typeface="Calibri" panose="020F0502020204030204" pitchFamily="34" charset="0"/>
                <a:cs typeface="Times New Roman" panose="02020603050405020304" pitchFamily="18" charset="0"/>
              </a:rPr>
              <a:t> bærekrafts-eksempler i emner der dette passer og </a:t>
            </a:r>
            <a:r>
              <a:rPr lang="nb-NO" sz="1800" dirty="0">
                <a:latin typeface="Calibri" panose="020F0502020204030204" pitchFamily="34" charset="0"/>
                <a:ea typeface="Calibri" panose="020F0502020204030204" pitchFamily="34" charset="0"/>
                <a:cs typeface="Times New Roman" panose="02020603050405020304" pitchFamily="18" charset="0"/>
              </a:rPr>
              <a:t>t</a:t>
            </a:r>
            <a:r>
              <a:rPr lang="nb-NO" sz="1800" dirty="0">
                <a:effectLst/>
                <a:latin typeface="Calibri" panose="020F0502020204030204" pitchFamily="34" charset="0"/>
                <a:ea typeface="Calibri" panose="020F0502020204030204" pitchFamily="34" charset="0"/>
                <a:cs typeface="Times New Roman" panose="02020603050405020304" pitchFamily="18" charset="0"/>
              </a:rPr>
              <a:t>a med i emnebeskrivelsene.</a:t>
            </a:r>
            <a:endParaRPr lang="nb-NO" sz="1800" dirty="0">
              <a:effectLst/>
              <a:latin typeface="Calibri" panose="020F0502020204030204" pitchFamily="34" charset="0"/>
              <a:ea typeface="Calibri" panose="020F0502020204030204" pitchFamily="34" charset="0"/>
            </a:endParaRPr>
          </a:p>
          <a:p>
            <a:pPr>
              <a:lnSpc>
                <a:spcPct val="115000"/>
              </a:lnSpc>
            </a:pPr>
            <a:r>
              <a:rPr lang="nb-NO" sz="1800" dirty="0">
                <a:effectLst/>
                <a:latin typeface="Calibri" panose="020F0502020204030204" pitchFamily="34" charset="0"/>
                <a:ea typeface="Calibri" panose="020F0502020204030204" pitchFamily="34" charset="0"/>
                <a:cs typeface="Times New Roman" panose="02020603050405020304" pitchFamily="18" charset="0"/>
              </a:rPr>
              <a:t>Vi har ikke noe dedikert fag på bærekraft, men det er mulig å f.eks. velge livsløpsanalyse mot slutten av studiet.</a:t>
            </a:r>
            <a:r>
              <a:rPr lang="nb-NO"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15000"/>
              </a:lnSpc>
            </a:pPr>
            <a:r>
              <a:rPr lang="nb-NO" sz="1800" dirty="0">
                <a:effectLst/>
                <a:latin typeface="Times New Roman" panose="02020603050405020304" pitchFamily="18" charset="0"/>
                <a:ea typeface="Calibri" panose="020F0502020204030204" pitchFamily="34" charset="0"/>
                <a:cs typeface="Times New Roman" panose="02020603050405020304" pitchFamily="18" charset="0"/>
              </a:rPr>
              <a:t>Noen emner der bærekraft inngår (øvingsopplegg):</a:t>
            </a:r>
          </a:p>
          <a:p>
            <a:pPr marL="800100" lvl="1" indent="-342900" fontAlgn="base">
              <a:lnSpc>
                <a:spcPct val="115000"/>
              </a:lnSpc>
              <a:buSzPts val="1000"/>
              <a:buFont typeface="Symbol" panose="05050102010706020507" pitchFamily="18" charset="2"/>
              <a:buChar char=""/>
              <a:tabLst>
                <a:tab pos="457200" algn="l"/>
              </a:tabLst>
            </a:pPr>
            <a:r>
              <a:rPr lang="nb-NO" sz="1800" dirty="0">
                <a:effectLst/>
                <a:latin typeface="Calibri" panose="020F0502020204030204" pitchFamily="34" charset="0"/>
                <a:ea typeface="Times New Roman" panose="02020603050405020304" pitchFamily="18" charset="0"/>
                <a:cs typeface="Times New Roman" panose="02020603050405020304" pitchFamily="18" charset="0"/>
              </a:rPr>
              <a:t>Høst 1. klasse: Generell Kjemi </a:t>
            </a:r>
            <a:endParaRPr lang="nb-NO"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fontAlgn="base">
              <a:lnSpc>
                <a:spcPct val="115000"/>
              </a:lnSpc>
              <a:buSzPts val="1000"/>
              <a:buFont typeface="Symbol" panose="05050102010706020507" pitchFamily="18" charset="2"/>
              <a:buChar char=""/>
              <a:tabLst>
                <a:tab pos="457200" algn="l"/>
              </a:tabLst>
            </a:pPr>
            <a:r>
              <a:rPr lang="nb-NO" sz="1800" dirty="0">
                <a:effectLst/>
                <a:latin typeface="Calibri" panose="020F0502020204030204" pitchFamily="34" charset="0"/>
                <a:ea typeface="Times New Roman" panose="02020603050405020304" pitchFamily="18" charset="0"/>
                <a:cs typeface="Times New Roman" panose="02020603050405020304" pitchFamily="18" charset="0"/>
              </a:rPr>
              <a:t>Vår 1. klasse: Prosessteknikk </a:t>
            </a:r>
            <a:endParaRPr lang="nb-NO"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fontAlgn="base">
              <a:lnSpc>
                <a:spcPct val="115000"/>
              </a:lnSpc>
              <a:buSzPts val="1000"/>
              <a:buFont typeface="Symbol" panose="05050102010706020507" pitchFamily="18" charset="2"/>
              <a:buChar char=""/>
              <a:tabLst>
                <a:tab pos="457200" algn="l"/>
              </a:tabLst>
            </a:pPr>
            <a:r>
              <a:rPr lang="nb-NO" sz="1800" dirty="0">
                <a:effectLst/>
                <a:latin typeface="Calibri" panose="020F0502020204030204" pitchFamily="34" charset="0"/>
                <a:ea typeface="Times New Roman" panose="02020603050405020304" pitchFamily="18" charset="0"/>
                <a:cs typeface="Times New Roman" panose="02020603050405020304" pitchFamily="18" charset="0"/>
              </a:rPr>
              <a:t>Høst 2. klasse. Organisk kjemi (grønn kjemi)</a:t>
            </a:r>
            <a:endParaRPr lang="nb-NO"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fontAlgn="base">
              <a:lnSpc>
                <a:spcPct val="115000"/>
              </a:lnSpc>
              <a:buSzPts val="1000"/>
              <a:buFont typeface="Symbol" panose="05050102010706020507" pitchFamily="18" charset="2"/>
              <a:buChar char=""/>
              <a:tabLst>
                <a:tab pos="457200" algn="l"/>
              </a:tabLst>
            </a:pPr>
            <a:r>
              <a:rPr lang="nb-NO" sz="1800" dirty="0">
                <a:effectLst/>
                <a:latin typeface="Calibri" panose="020F0502020204030204" pitchFamily="34" charset="0"/>
                <a:ea typeface="Times New Roman" panose="02020603050405020304" pitchFamily="18" charset="0"/>
                <a:cs typeface="Times New Roman" panose="02020603050405020304" pitchFamily="18" charset="0"/>
              </a:rPr>
              <a:t>Vår 2. klasse: Bioteknologi (posteroppgave)</a:t>
            </a:r>
            <a:endParaRPr lang="nb-NO"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fontAlgn="base">
              <a:lnSpc>
                <a:spcPct val="115000"/>
              </a:lnSpc>
              <a:buSzPts val="1000"/>
              <a:buFont typeface="Symbol" panose="05050102010706020507" pitchFamily="18" charset="2"/>
              <a:buChar char=""/>
              <a:tabLst>
                <a:tab pos="457200" algn="l"/>
              </a:tabLst>
            </a:pPr>
            <a:r>
              <a:rPr lang="nb-NO" sz="1800" dirty="0">
                <a:effectLst/>
                <a:latin typeface="Calibri" panose="020F0502020204030204" pitchFamily="34" charset="0"/>
                <a:ea typeface="Times New Roman" panose="02020603050405020304" pitchFamily="18" charset="0"/>
                <a:cs typeface="Times New Roman" panose="02020603050405020304" pitchFamily="18" charset="0"/>
              </a:rPr>
              <a:t>Høst 3. klasse: Separasjonsteknikk </a:t>
            </a:r>
            <a:r>
              <a:rPr lang="nb-NO" sz="1800" dirty="0">
                <a:effectLst/>
                <a:latin typeface="Times New Roman" panose="02020603050405020304" pitchFamily="18" charset="0"/>
                <a:ea typeface="Calibri" panose="020F0502020204030204" pitchFamily="34" charset="0"/>
                <a:cs typeface="Times New Roman" panose="02020603050405020304" pitchFamily="18" charset="0"/>
              </a:rPr>
              <a:t> </a:t>
            </a:r>
          </a:p>
          <a:p>
            <a:endParaRPr lang="nb-NO" sz="1800" dirty="0">
              <a:effectLst/>
              <a:latin typeface="Calibri" panose="020F0502020204030204" pitchFamily="34" charset="0"/>
              <a:ea typeface="Calibri" panose="020F0502020204030204" pitchFamily="34" charset="0"/>
            </a:endParaRPr>
          </a:p>
          <a:p>
            <a:endParaRPr lang="nb-NO" dirty="0"/>
          </a:p>
          <a:p>
            <a:pPr marL="0" indent="0">
              <a:buNone/>
            </a:pPr>
            <a:endParaRPr lang="nb-NO" dirty="0"/>
          </a:p>
        </p:txBody>
      </p:sp>
    </p:spTree>
    <p:extLst>
      <p:ext uri="{BB962C8B-B14F-4D97-AF65-F5344CB8AC3E}">
        <p14:creationId xmlns:p14="http://schemas.microsoft.com/office/powerpoint/2010/main" val="24523690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7C73B-C26C-DFBF-D7F4-17A964D6A0D0}"/>
              </a:ext>
            </a:extLst>
          </p:cNvPr>
          <p:cNvSpPr>
            <a:spLocks noGrp="1"/>
          </p:cNvSpPr>
          <p:nvPr>
            <p:ph type="title"/>
          </p:nvPr>
        </p:nvSpPr>
        <p:spPr/>
        <p:txBody>
          <a:bodyPr/>
          <a:lstStyle/>
          <a:p>
            <a:r>
              <a:rPr lang="nb-NO" dirty="0"/>
              <a:t>Bærekraft</a:t>
            </a:r>
            <a:endParaRPr lang="en-US" dirty="0"/>
          </a:p>
        </p:txBody>
      </p:sp>
      <p:sp>
        <p:nvSpPr>
          <p:cNvPr id="3" name="Content Placeholder 2">
            <a:extLst>
              <a:ext uri="{FF2B5EF4-FFF2-40B4-BE49-F238E27FC236}">
                <a16:creationId xmlns:a16="http://schemas.microsoft.com/office/drawing/2014/main" id="{943D0478-9881-FC10-EBF3-5D259DE69E26}"/>
              </a:ext>
            </a:extLst>
          </p:cNvPr>
          <p:cNvSpPr>
            <a:spLocks noGrp="1"/>
          </p:cNvSpPr>
          <p:nvPr>
            <p:ph idx="1"/>
          </p:nvPr>
        </p:nvSpPr>
        <p:spPr/>
        <p:txBody>
          <a:bodyPr>
            <a:normAutofit lnSpcReduction="10000"/>
          </a:bodyPr>
          <a:lstStyle/>
          <a:p>
            <a:pPr marL="0" indent="0">
              <a:buNone/>
            </a:pPr>
            <a:r>
              <a:rPr lang="nb-NO" sz="1800" dirty="0" err="1">
                <a:effectLst/>
                <a:latin typeface="Calibri" panose="020F0502020204030204" pitchFamily="34" charset="0"/>
                <a:ea typeface="Calibri" panose="020F0502020204030204" pitchFamily="34" charset="0"/>
              </a:rPr>
              <a:t>Elisbath</a:t>
            </a:r>
            <a:r>
              <a:rPr lang="nb-NO" sz="1800" dirty="0">
                <a:effectLst/>
                <a:latin typeface="Calibri" panose="020F0502020204030204" pitchFamily="34" charset="0"/>
                <a:ea typeface="Calibri" panose="020F0502020204030204" pitchFamily="34" charset="0"/>
              </a:rPr>
              <a:t> Egholm Jacobsen 25/8-23</a:t>
            </a:r>
          </a:p>
          <a:p>
            <a:pPr marL="0" indent="0">
              <a:buNone/>
            </a:pPr>
            <a:endParaRPr lang="nb-NO" sz="1800" dirty="0">
              <a:latin typeface="Calibri" panose="020F0502020204030204" pitchFamily="34" charset="0"/>
              <a:ea typeface="Calibri" panose="020F0502020204030204" pitchFamily="34" charset="0"/>
            </a:endParaRPr>
          </a:p>
          <a:p>
            <a:pPr marL="0" indent="0">
              <a:buNone/>
            </a:pPr>
            <a:r>
              <a:rPr lang="nb-NO" sz="1800" dirty="0">
                <a:effectLst/>
                <a:latin typeface="Calibri" panose="020F0502020204030204" pitchFamily="34" charset="0"/>
                <a:ea typeface="Calibri" panose="020F0502020204030204" pitchFamily="34" charset="0"/>
              </a:rPr>
              <a:t>Jeg er i Shanghai 25. september på vei hjem fra konferanse hvor jeg holder foredrag om min forskning i grønn kjemi </a:t>
            </a:r>
            <a:r>
              <a:rPr lang="nb-NO" sz="1800" dirty="0">
                <a:effectLst/>
                <a:latin typeface="Segoe UI Emoji" panose="020B0502040204020203" pitchFamily="34" charset="0"/>
                <a:ea typeface="Calibri" panose="020F0502020204030204" pitchFamily="34" charset="0"/>
                <a:cs typeface="Segoe UI Emoji" panose="020B0502040204020203" pitchFamily="34" charset="0"/>
              </a:rPr>
              <a:t>😊</a:t>
            </a:r>
            <a:r>
              <a:rPr lang="nb-NO" sz="18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indent="0">
              <a:buNone/>
            </a:pPr>
            <a:r>
              <a:rPr lang="nb-NO" sz="1800" dirty="0">
                <a:effectLst/>
                <a:latin typeface="Calibri" panose="020F0502020204030204" pitchFamily="34" charset="0"/>
                <a:ea typeface="Calibri" panose="020F0502020204030204" pitchFamily="34" charset="0"/>
              </a:rPr>
              <a:t>TKJ4102 Organisk kjemi fagbeskrivelse om bærekraft:</a:t>
            </a:r>
            <a:endParaRPr lang="en-US" sz="1800" dirty="0">
              <a:effectLst/>
              <a:latin typeface="Calibri" panose="020F0502020204030204" pitchFamily="34" charset="0"/>
              <a:ea typeface="Calibri" panose="020F0502020204030204" pitchFamily="34" charset="0"/>
            </a:endParaRPr>
          </a:p>
          <a:p>
            <a:r>
              <a:rPr lang="en-US" sz="1800" i="1" dirty="0" err="1">
                <a:solidFill>
                  <a:srgbClr val="272833"/>
                </a:solidFill>
                <a:effectLst/>
                <a:latin typeface="Calibri" panose="020F0502020204030204" pitchFamily="34" charset="0"/>
                <a:ea typeface="Calibri" panose="020F0502020204030204" pitchFamily="34" charset="0"/>
              </a:rPr>
              <a:t>Relevans</a:t>
            </a:r>
            <a:r>
              <a:rPr lang="en-US" sz="1800" i="1" dirty="0">
                <a:solidFill>
                  <a:srgbClr val="272833"/>
                </a:solidFill>
                <a:effectLst/>
                <a:latin typeface="Calibri" panose="020F0502020204030204" pitchFamily="34" charset="0"/>
                <a:ea typeface="Calibri" panose="020F0502020204030204" pitchFamily="34" charset="0"/>
              </a:rPr>
              <a:t> </a:t>
            </a:r>
            <a:r>
              <a:rPr lang="en-US" sz="1800" i="1" dirty="0" err="1">
                <a:solidFill>
                  <a:srgbClr val="272833"/>
                </a:solidFill>
                <a:effectLst/>
                <a:latin typeface="Calibri" panose="020F0502020204030204" pitchFamily="34" charset="0"/>
                <a:ea typeface="Calibri" panose="020F0502020204030204" pitchFamily="34" charset="0"/>
              </a:rPr>
              <a:t>til</a:t>
            </a:r>
            <a:r>
              <a:rPr lang="en-US" sz="1800" i="1" dirty="0">
                <a:solidFill>
                  <a:srgbClr val="272833"/>
                </a:solidFill>
                <a:effectLst/>
                <a:latin typeface="Calibri" panose="020F0502020204030204" pitchFamily="34" charset="0"/>
                <a:ea typeface="Calibri" panose="020F0502020204030204" pitchFamily="34" charset="0"/>
              </a:rPr>
              <a:t> </a:t>
            </a:r>
            <a:r>
              <a:rPr lang="en-US" sz="1800" i="1" dirty="0" err="1">
                <a:solidFill>
                  <a:srgbClr val="272833"/>
                </a:solidFill>
                <a:effectLst/>
                <a:latin typeface="Calibri" panose="020F0502020204030204" pitchFamily="34" charset="0"/>
                <a:ea typeface="Calibri" panose="020F0502020204030204" pitchFamily="34" charset="0"/>
              </a:rPr>
              <a:t>bærekraftig</a:t>
            </a:r>
            <a:r>
              <a:rPr lang="en-US" sz="1800" i="1" dirty="0">
                <a:solidFill>
                  <a:srgbClr val="272833"/>
                </a:solidFill>
                <a:effectLst/>
                <a:latin typeface="Calibri" panose="020F0502020204030204" pitchFamily="34" charset="0"/>
                <a:ea typeface="Calibri" panose="020F0502020204030204" pitchFamily="34" charset="0"/>
              </a:rPr>
              <a:t> </a:t>
            </a:r>
            <a:r>
              <a:rPr lang="en-US" sz="1800" i="1" dirty="0" err="1">
                <a:solidFill>
                  <a:srgbClr val="272833"/>
                </a:solidFill>
                <a:effectLst/>
                <a:latin typeface="Calibri" panose="020F0502020204030204" pitchFamily="34" charset="0"/>
                <a:ea typeface="Calibri" panose="020F0502020204030204" pitchFamily="34" charset="0"/>
              </a:rPr>
              <a:t>kjemi</a:t>
            </a:r>
            <a:r>
              <a:rPr lang="en-US" sz="1800" i="1" dirty="0">
                <a:solidFill>
                  <a:srgbClr val="272833"/>
                </a:solidFill>
                <a:effectLst/>
                <a:latin typeface="Calibri" panose="020F0502020204030204" pitchFamily="34" charset="0"/>
                <a:ea typeface="Calibri" panose="020F0502020204030204" pitchFamily="34" charset="0"/>
              </a:rPr>
              <a:t>: </a:t>
            </a:r>
            <a:r>
              <a:rPr lang="en-US" sz="1800" i="1" dirty="0" err="1">
                <a:solidFill>
                  <a:srgbClr val="272833"/>
                </a:solidFill>
                <a:effectLst/>
                <a:latin typeface="Calibri" panose="020F0502020204030204" pitchFamily="34" charset="0"/>
                <a:ea typeface="Calibri" panose="020F0502020204030204" pitchFamily="34" charset="0"/>
              </a:rPr>
              <a:t>Eksempler</a:t>
            </a:r>
            <a:r>
              <a:rPr lang="en-US" sz="1800" i="1" dirty="0">
                <a:solidFill>
                  <a:srgbClr val="272833"/>
                </a:solidFill>
                <a:effectLst/>
                <a:latin typeface="Calibri" panose="020F0502020204030204" pitchFamily="34" charset="0"/>
                <a:ea typeface="Calibri" panose="020F0502020204030204" pitchFamily="34" charset="0"/>
              </a:rPr>
              <a:t> </a:t>
            </a:r>
            <a:r>
              <a:rPr lang="en-US" sz="1800" i="1" dirty="0" err="1">
                <a:solidFill>
                  <a:srgbClr val="272833"/>
                </a:solidFill>
                <a:effectLst/>
                <a:latin typeface="Calibri" panose="020F0502020204030204" pitchFamily="34" charset="0"/>
                <a:ea typeface="Calibri" panose="020F0502020204030204" pitchFamily="34" charset="0"/>
              </a:rPr>
              <a:t>på</a:t>
            </a:r>
            <a:r>
              <a:rPr lang="en-US" sz="1800" i="1" dirty="0">
                <a:solidFill>
                  <a:srgbClr val="272833"/>
                </a:solidFill>
                <a:effectLst/>
                <a:latin typeface="Calibri" panose="020F0502020204030204" pitchFamily="34" charset="0"/>
                <a:ea typeface="Calibri" panose="020F0502020204030204" pitchFamily="34" charset="0"/>
              </a:rPr>
              <a:t> </a:t>
            </a:r>
            <a:r>
              <a:rPr lang="en-US" sz="1800" i="1" dirty="0" err="1">
                <a:solidFill>
                  <a:srgbClr val="272833"/>
                </a:solidFill>
                <a:effectLst/>
                <a:latin typeface="Calibri" panose="020F0502020204030204" pitchFamily="34" charset="0"/>
                <a:ea typeface="Calibri" panose="020F0502020204030204" pitchFamily="34" charset="0"/>
              </a:rPr>
              <a:t>bærekraftig</a:t>
            </a:r>
            <a:r>
              <a:rPr lang="en-US" sz="1800" i="1" dirty="0">
                <a:solidFill>
                  <a:srgbClr val="272833"/>
                </a:solidFill>
                <a:effectLst/>
                <a:latin typeface="Calibri" panose="020F0502020204030204" pitchFamily="34" charset="0"/>
                <a:ea typeface="Calibri" panose="020F0502020204030204" pitchFamily="34" charset="0"/>
              </a:rPr>
              <a:t> </a:t>
            </a:r>
            <a:r>
              <a:rPr lang="en-US" sz="1800" i="1" dirty="0" err="1">
                <a:solidFill>
                  <a:srgbClr val="272833"/>
                </a:solidFill>
                <a:effectLst/>
                <a:latin typeface="Calibri" panose="020F0502020204030204" pitchFamily="34" charset="0"/>
                <a:ea typeface="Calibri" panose="020F0502020204030204" pitchFamily="34" charset="0"/>
              </a:rPr>
              <a:t>fremstilling</a:t>
            </a:r>
            <a:r>
              <a:rPr lang="en-US" sz="1800" i="1" dirty="0">
                <a:solidFill>
                  <a:srgbClr val="272833"/>
                </a:solidFill>
                <a:effectLst/>
                <a:latin typeface="Calibri" panose="020F0502020204030204" pitchFamily="34" charset="0"/>
                <a:ea typeface="Calibri" panose="020F0502020204030204" pitchFamily="34" charset="0"/>
              </a:rPr>
              <a:t> av </a:t>
            </a:r>
            <a:r>
              <a:rPr lang="en-US" sz="1800" i="1" dirty="0" err="1">
                <a:solidFill>
                  <a:srgbClr val="272833"/>
                </a:solidFill>
                <a:effectLst/>
                <a:latin typeface="Calibri" panose="020F0502020204030204" pitchFamily="34" charset="0"/>
                <a:ea typeface="Calibri" panose="020F0502020204030204" pitchFamily="34" charset="0"/>
              </a:rPr>
              <a:t>kjemikalier</a:t>
            </a:r>
            <a:r>
              <a:rPr lang="en-US" sz="1800" i="1" dirty="0">
                <a:solidFill>
                  <a:srgbClr val="272833"/>
                </a:solidFill>
                <a:effectLst/>
                <a:latin typeface="Calibri" panose="020F0502020204030204" pitchFamily="34" charset="0"/>
                <a:ea typeface="Calibri" panose="020F0502020204030204" pitchFamily="34" charset="0"/>
              </a:rPr>
              <a:t> </a:t>
            </a:r>
            <a:r>
              <a:rPr lang="en-US" sz="1800" i="1" dirty="0" err="1">
                <a:solidFill>
                  <a:srgbClr val="272833"/>
                </a:solidFill>
                <a:effectLst/>
                <a:latin typeface="Calibri" panose="020F0502020204030204" pitchFamily="34" charset="0"/>
                <a:ea typeface="Calibri" panose="020F0502020204030204" pitchFamily="34" charset="0"/>
              </a:rPr>
              <a:t>ved</a:t>
            </a:r>
            <a:r>
              <a:rPr lang="en-US" sz="1800" i="1" dirty="0">
                <a:solidFill>
                  <a:srgbClr val="272833"/>
                </a:solidFill>
                <a:effectLst/>
                <a:latin typeface="Calibri" panose="020F0502020204030204" pitchFamily="34" charset="0"/>
                <a:ea typeface="Calibri" panose="020F0502020204030204" pitchFamily="34" charset="0"/>
              </a:rPr>
              <a:t> hjelp av "</a:t>
            </a:r>
            <a:r>
              <a:rPr lang="en-US" sz="1800" i="1" dirty="0" err="1">
                <a:solidFill>
                  <a:srgbClr val="272833"/>
                </a:solidFill>
                <a:effectLst/>
                <a:latin typeface="Calibri" panose="020F0502020204030204" pitchFamily="34" charset="0"/>
                <a:ea typeface="Calibri" panose="020F0502020204030204" pitchFamily="34" charset="0"/>
              </a:rPr>
              <a:t>Grønn</a:t>
            </a:r>
            <a:r>
              <a:rPr lang="en-US" sz="1800" i="1" dirty="0">
                <a:solidFill>
                  <a:srgbClr val="272833"/>
                </a:solidFill>
                <a:effectLst/>
                <a:latin typeface="Calibri" panose="020F0502020204030204" pitchFamily="34" charset="0"/>
                <a:ea typeface="Calibri" panose="020F0502020204030204" pitchFamily="34" charset="0"/>
              </a:rPr>
              <a:t> </a:t>
            </a:r>
            <a:r>
              <a:rPr lang="en-US" sz="1800" i="1" dirty="0" err="1">
                <a:solidFill>
                  <a:srgbClr val="272833"/>
                </a:solidFill>
                <a:effectLst/>
                <a:latin typeface="Calibri" panose="020F0502020204030204" pitchFamily="34" charset="0"/>
                <a:ea typeface="Calibri" panose="020F0502020204030204" pitchFamily="34" charset="0"/>
              </a:rPr>
              <a:t>kjemi</a:t>
            </a:r>
            <a:r>
              <a:rPr lang="en-US" sz="1800" i="1" dirty="0">
                <a:solidFill>
                  <a:srgbClr val="272833"/>
                </a:solidFill>
                <a:effectLst/>
                <a:latin typeface="Calibri" panose="020F0502020204030204" pitchFamily="34" charset="0"/>
                <a:ea typeface="Calibri" panose="020F0502020204030204" pitchFamily="34" charset="0"/>
              </a:rPr>
              <a:t>" </a:t>
            </a:r>
            <a:r>
              <a:rPr lang="en-US" sz="1800" i="1" dirty="0" err="1">
                <a:solidFill>
                  <a:srgbClr val="272833"/>
                </a:solidFill>
                <a:effectLst/>
                <a:latin typeface="Calibri" panose="020F0502020204030204" pitchFamily="34" charset="0"/>
                <a:ea typeface="Calibri" panose="020F0502020204030204" pitchFamily="34" charset="0"/>
              </a:rPr>
              <a:t>prinsipper</a:t>
            </a:r>
            <a:r>
              <a:rPr lang="en-US" sz="1800" i="1" dirty="0">
                <a:solidFill>
                  <a:srgbClr val="272833"/>
                </a:solidFill>
                <a:effectLst/>
                <a:latin typeface="Calibri" panose="020F0502020204030204" pitchFamily="34" charset="0"/>
                <a:ea typeface="Calibri" panose="020F0502020204030204" pitchFamily="34" charset="0"/>
              </a:rPr>
              <a:t> </a:t>
            </a:r>
            <a:r>
              <a:rPr lang="en-US" sz="1800" i="1" dirty="0" err="1">
                <a:solidFill>
                  <a:srgbClr val="272833"/>
                </a:solidFill>
                <a:effectLst/>
                <a:latin typeface="Calibri" panose="020F0502020204030204" pitchFamily="34" charset="0"/>
                <a:ea typeface="Calibri" panose="020F0502020204030204" pitchFamily="34" charset="0"/>
              </a:rPr>
              <a:t>vil</a:t>
            </a:r>
            <a:r>
              <a:rPr lang="en-US" sz="1800" i="1" dirty="0">
                <a:solidFill>
                  <a:srgbClr val="272833"/>
                </a:solidFill>
                <a:effectLst/>
                <a:latin typeface="Calibri" panose="020F0502020204030204" pitchFamily="34" charset="0"/>
                <a:ea typeface="Calibri" panose="020F0502020204030204" pitchFamily="34" charset="0"/>
              </a:rPr>
              <a:t> </a:t>
            </a:r>
            <a:r>
              <a:rPr lang="en-US" sz="1800" i="1" dirty="0" err="1">
                <a:solidFill>
                  <a:srgbClr val="272833"/>
                </a:solidFill>
                <a:effectLst/>
                <a:latin typeface="Calibri" panose="020F0502020204030204" pitchFamily="34" charset="0"/>
                <a:ea typeface="Calibri" panose="020F0502020204030204" pitchFamily="34" charset="0"/>
              </a:rPr>
              <a:t>bli</a:t>
            </a:r>
            <a:r>
              <a:rPr lang="en-US" sz="1800" i="1" dirty="0">
                <a:solidFill>
                  <a:srgbClr val="272833"/>
                </a:solidFill>
                <a:effectLst/>
                <a:latin typeface="Calibri" panose="020F0502020204030204" pitchFamily="34" charset="0"/>
                <a:ea typeface="Calibri" panose="020F0502020204030204" pitchFamily="34" charset="0"/>
              </a:rPr>
              <a:t> </a:t>
            </a:r>
            <a:r>
              <a:rPr lang="en-US" sz="1800" i="1" dirty="0" err="1">
                <a:solidFill>
                  <a:srgbClr val="272833"/>
                </a:solidFill>
                <a:effectLst/>
                <a:latin typeface="Calibri" panose="020F0502020204030204" pitchFamily="34" charset="0"/>
                <a:ea typeface="Calibri" panose="020F0502020204030204" pitchFamily="34" charset="0"/>
              </a:rPr>
              <a:t>gitt</a:t>
            </a:r>
            <a:r>
              <a:rPr lang="en-US" sz="1800" i="1" dirty="0">
                <a:solidFill>
                  <a:srgbClr val="272833"/>
                </a:solidFill>
                <a:effectLst/>
                <a:latin typeface="Calibri" panose="020F0502020204030204" pitchFamily="34" charset="0"/>
                <a:ea typeface="Calibri" panose="020F0502020204030204" pitchFamily="34" charset="0"/>
              </a:rPr>
              <a:t> i </a:t>
            </a:r>
            <a:r>
              <a:rPr lang="en-US" sz="1800" i="1" dirty="0" err="1">
                <a:solidFill>
                  <a:srgbClr val="272833"/>
                </a:solidFill>
                <a:effectLst/>
                <a:latin typeface="Calibri" panose="020F0502020204030204" pitchFamily="34" charset="0"/>
                <a:ea typeface="Calibri" panose="020F0502020204030204" pitchFamily="34" charset="0"/>
              </a:rPr>
              <a:t>forelesningene</a:t>
            </a:r>
            <a:r>
              <a:rPr lang="en-US" sz="1800" i="1" dirty="0">
                <a:solidFill>
                  <a:srgbClr val="272833"/>
                </a:solidFill>
                <a:effectLst/>
                <a:latin typeface="Calibri" panose="020F0502020204030204" pitchFamily="34" charset="0"/>
                <a:ea typeface="Calibri" panose="020F0502020204030204" pitchFamily="34" charset="0"/>
              </a:rPr>
              <a:t>: (i) bruk av </a:t>
            </a:r>
            <a:r>
              <a:rPr lang="en-US" sz="1800" i="1" dirty="0" err="1">
                <a:solidFill>
                  <a:srgbClr val="272833"/>
                </a:solidFill>
                <a:effectLst/>
                <a:latin typeface="Calibri" panose="020F0502020204030204" pitchFamily="34" charset="0"/>
                <a:ea typeface="Calibri" panose="020F0502020204030204" pitchFamily="34" charset="0"/>
              </a:rPr>
              <a:t>miljøvennlige</a:t>
            </a:r>
            <a:r>
              <a:rPr lang="en-US" sz="1800" i="1" dirty="0">
                <a:solidFill>
                  <a:srgbClr val="272833"/>
                </a:solidFill>
                <a:effectLst/>
                <a:latin typeface="Calibri" panose="020F0502020204030204" pitchFamily="34" charset="0"/>
                <a:ea typeface="Calibri" panose="020F0502020204030204" pitchFamily="34" charset="0"/>
              </a:rPr>
              <a:t> og </a:t>
            </a:r>
            <a:r>
              <a:rPr lang="en-US" sz="1800" i="1" dirty="0" err="1">
                <a:solidFill>
                  <a:srgbClr val="272833"/>
                </a:solidFill>
                <a:effectLst/>
                <a:latin typeface="Calibri" panose="020F0502020204030204" pitchFamily="34" charset="0"/>
                <a:ea typeface="Calibri" panose="020F0502020204030204" pitchFamily="34" charset="0"/>
              </a:rPr>
              <a:t>ikke-giftige</a:t>
            </a:r>
            <a:r>
              <a:rPr lang="en-US" sz="1800" i="1" dirty="0">
                <a:solidFill>
                  <a:srgbClr val="272833"/>
                </a:solidFill>
                <a:effectLst/>
                <a:latin typeface="Calibri" panose="020F0502020204030204" pitchFamily="34" charset="0"/>
                <a:ea typeface="Calibri" panose="020F0502020204030204" pitchFamily="34" charset="0"/>
              </a:rPr>
              <a:t> </a:t>
            </a:r>
            <a:r>
              <a:rPr lang="en-US" sz="1800" i="1" dirty="0" err="1">
                <a:solidFill>
                  <a:srgbClr val="272833"/>
                </a:solidFill>
                <a:effectLst/>
                <a:latin typeface="Calibri" panose="020F0502020204030204" pitchFamily="34" charset="0"/>
                <a:ea typeface="Calibri" panose="020F0502020204030204" pitchFamily="34" charset="0"/>
              </a:rPr>
              <a:t>kjemikalier</a:t>
            </a:r>
            <a:r>
              <a:rPr lang="en-US" sz="1800" i="1" dirty="0">
                <a:solidFill>
                  <a:srgbClr val="272833"/>
                </a:solidFill>
                <a:effectLst/>
                <a:latin typeface="Calibri" panose="020F0502020204030204" pitchFamily="34" charset="0"/>
                <a:ea typeface="Calibri" panose="020F0502020204030204" pitchFamily="34" charset="0"/>
              </a:rPr>
              <a:t> og </a:t>
            </a:r>
            <a:r>
              <a:rPr lang="en-US" sz="1800" i="1" dirty="0" err="1">
                <a:solidFill>
                  <a:srgbClr val="272833"/>
                </a:solidFill>
                <a:effectLst/>
                <a:latin typeface="Calibri" panose="020F0502020204030204" pitchFamily="34" charset="0"/>
                <a:ea typeface="Calibri" panose="020F0502020204030204" pitchFamily="34" charset="0"/>
              </a:rPr>
              <a:t>løsningsmidler</a:t>
            </a:r>
            <a:r>
              <a:rPr lang="en-US" sz="1800" i="1" dirty="0">
                <a:solidFill>
                  <a:srgbClr val="272833"/>
                </a:solidFill>
                <a:effectLst/>
                <a:latin typeface="Calibri" panose="020F0502020204030204" pitchFamily="34" charset="0"/>
                <a:ea typeface="Calibri" panose="020F0502020204030204" pitchFamily="34" charset="0"/>
              </a:rPr>
              <a:t>, (ii) </a:t>
            </a:r>
            <a:r>
              <a:rPr lang="en-US" sz="1800" i="1" dirty="0" err="1">
                <a:solidFill>
                  <a:srgbClr val="272833"/>
                </a:solidFill>
                <a:effectLst/>
                <a:latin typeface="Calibri" panose="020F0502020204030204" pitchFamily="34" charset="0"/>
                <a:ea typeface="Calibri" panose="020F0502020204030204" pitchFamily="34" charset="0"/>
              </a:rPr>
              <a:t>valg</a:t>
            </a:r>
            <a:r>
              <a:rPr lang="en-US" sz="1800" i="1" dirty="0">
                <a:solidFill>
                  <a:srgbClr val="272833"/>
                </a:solidFill>
                <a:effectLst/>
                <a:latin typeface="Calibri" panose="020F0502020204030204" pitchFamily="34" charset="0"/>
                <a:ea typeface="Calibri" panose="020F0502020204030204" pitchFamily="34" charset="0"/>
              </a:rPr>
              <a:t> av </a:t>
            </a:r>
            <a:r>
              <a:rPr lang="en-US" sz="1800" i="1" dirty="0" err="1">
                <a:solidFill>
                  <a:srgbClr val="272833"/>
                </a:solidFill>
                <a:effectLst/>
                <a:latin typeface="Calibri" panose="020F0502020204030204" pitchFamily="34" charset="0"/>
                <a:ea typeface="Calibri" panose="020F0502020204030204" pitchFamily="34" charset="0"/>
              </a:rPr>
              <a:t>fornybare</a:t>
            </a:r>
            <a:r>
              <a:rPr lang="en-US" sz="1800" i="1" dirty="0">
                <a:solidFill>
                  <a:srgbClr val="272833"/>
                </a:solidFill>
                <a:effectLst/>
                <a:latin typeface="Calibri" panose="020F0502020204030204" pitchFamily="34" charset="0"/>
                <a:ea typeface="Calibri" panose="020F0502020204030204" pitchFamily="34" charset="0"/>
              </a:rPr>
              <a:t> </a:t>
            </a:r>
            <a:r>
              <a:rPr lang="en-US" sz="1800" i="1" dirty="0" err="1">
                <a:solidFill>
                  <a:srgbClr val="272833"/>
                </a:solidFill>
                <a:effectLst/>
                <a:latin typeface="Calibri" panose="020F0502020204030204" pitchFamily="34" charset="0"/>
                <a:ea typeface="Calibri" panose="020F0502020204030204" pitchFamily="34" charset="0"/>
              </a:rPr>
              <a:t>råvarer</a:t>
            </a:r>
            <a:r>
              <a:rPr lang="en-US" sz="1800" i="1" dirty="0">
                <a:solidFill>
                  <a:srgbClr val="272833"/>
                </a:solidFill>
                <a:effectLst/>
                <a:latin typeface="Calibri" panose="020F0502020204030204" pitchFamily="34" charset="0"/>
                <a:ea typeface="Calibri" panose="020F0502020204030204" pitchFamily="34" charset="0"/>
              </a:rPr>
              <a:t>, (iii) </a:t>
            </a:r>
            <a:r>
              <a:rPr lang="en-US" sz="1800" i="1" dirty="0" err="1">
                <a:solidFill>
                  <a:srgbClr val="272833"/>
                </a:solidFill>
                <a:effectLst/>
                <a:latin typeface="Calibri" panose="020F0502020204030204" pitchFamily="34" charset="0"/>
                <a:ea typeface="Calibri" panose="020F0502020204030204" pitchFamily="34" charset="0"/>
              </a:rPr>
              <a:t>energieffektive</a:t>
            </a:r>
            <a:r>
              <a:rPr lang="en-US" sz="1800" i="1" dirty="0">
                <a:solidFill>
                  <a:srgbClr val="272833"/>
                </a:solidFill>
                <a:effectLst/>
                <a:latin typeface="Calibri" panose="020F0502020204030204" pitchFamily="34" charset="0"/>
                <a:ea typeface="Calibri" panose="020F0502020204030204" pitchFamily="34" charset="0"/>
              </a:rPr>
              <a:t> </a:t>
            </a:r>
            <a:r>
              <a:rPr lang="en-US" sz="1800" i="1" dirty="0" err="1">
                <a:solidFill>
                  <a:srgbClr val="272833"/>
                </a:solidFill>
                <a:effectLst/>
                <a:latin typeface="Calibri" panose="020F0502020204030204" pitchFamily="34" charset="0"/>
                <a:ea typeface="Calibri" panose="020F0502020204030204" pitchFamily="34" charset="0"/>
              </a:rPr>
              <a:t>synteseruter</a:t>
            </a:r>
            <a:r>
              <a:rPr lang="en-US" sz="1800" i="1" dirty="0">
                <a:solidFill>
                  <a:srgbClr val="272833"/>
                </a:solidFill>
                <a:effectLst/>
                <a:latin typeface="Calibri" panose="020F0502020204030204" pitchFamily="34" charset="0"/>
                <a:ea typeface="Calibri" panose="020F0502020204030204" pitchFamily="34" charset="0"/>
              </a:rPr>
              <a:t> (iv) </a:t>
            </a:r>
            <a:r>
              <a:rPr lang="en-US" sz="1800" i="1" dirty="0" err="1">
                <a:solidFill>
                  <a:srgbClr val="272833"/>
                </a:solidFill>
                <a:effectLst/>
                <a:latin typeface="Calibri" panose="020F0502020204030204" pitchFamily="34" charset="0"/>
                <a:ea typeface="Calibri" panose="020F0502020204030204" pitchFamily="34" charset="0"/>
              </a:rPr>
              <a:t>katalytiske</a:t>
            </a:r>
            <a:r>
              <a:rPr lang="en-US" sz="1800" i="1" dirty="0">
                <a:solidFill>
                  <a:srgbClr val="272833"/>
                </a:solidFill>
                <a:effectLst/>
                <a:latin typeface="Calibri" panose="020F0502020204030204" pitchFamily="34" charset="0"/>
                <a:ea typeface="Calibri" panose="020F0502020204030204" pitchFamily="34" charset="0"/>
              </a:rPr>
              <a:t> </a:t>
            </a:r>
            <a:r>
              <a:rPr lang="en-US" sz="1800" i="1" dirty="0" err="1">
                <a:solidFill>
                  <a:srgbClr val="272833"/>
                </a:solidFill>
                <a:effectLst/>
                <a:latin typeface="Calibri" panose="020F0502020204030204" pitchFamily="34" charset="0"/>
                <a:ea typeface="Calibri" panose="020F0502020204030204" pitchFamily="34" charset="0"/>
              </a:rPr>
              <a:t>reagenser</a:t>
            </a:r>
            <a:r>
              <a:rPr lang="en-US" sz="1800" i="1" dirty="0">
                <a:solidFill>
                  <a:srgbClr val="272833"/>
                </a:solidFill>
                <a:effectLst/>
                <a:latin typeface="Calibri" panose="020F0502020204030204" pitchFamily="34" charset="0"/>
                <a:ea typeface="Calibri" panose="020F0502020204030204" pitchFamily="34" charset="0"/>
              </a:rPr>
              <a:t> i </a:t>
            </a:r>
            <a:r>
              <a:rPr lang="en-US" sz="1800" i="1" dirty="0" err="1">
                <a:solidFill>
                  <a:srgbClr val="272833"/>
                </a:solidFill>
                <a:effectLst/>
                <a:latin typeface="Calibri" panose="020F0502020204030204" pitchFamily="34" charset="0"/>
                <a:ea typeface="Calibri" panose="020F0502020204030204" pitchFamily="34" charset="0"/>
              </a:rPr>
              <a:t>stedet</a:t>
            </a:r>
            <a:r>
              <a:rPr lang="en-US" sz="1800" i="1" dirty="0">
                <a:solidFill>
                  <a:srgbClr val="272833"/>
                </a:solidFill>
                <a:effectLst/>
                <a:latin typeface="Calibri" panose="020F0502020204030204" pitchFamily="34" charset="0"/>
                <a:ea typeface="Calibri" panose="020F0502020204030204" pitchFamily="34" charset="0"/>
              </a:rPr>
              <a:t> for </a:t>
            </a:r>
            <a:r>
              <a:rPr lang="en-US" sz="1800" i="1" dirty="0" err="1">
                <a:solidFill>
                  <a:srgbClr val="272833"/>
                </a:solidFill>
                <a:effectLst/>
                <a:latin typeface="Calibri" panose="020F0502020204030204" pitchFamily="34" charset="0"/>
                <a:ea typeface="Calibri" panose="020F0502020204030204" pitchFamily="34" charset="0"/>
              </a:rPr>
              <a:t>støkiometriske</a:t>
            </a:r>
            <a:r>
              <a:rPr lang="en-US" sz="1800" i="1" dirty="0">
                <a:solidFill>
                  <a:srgbClr val="272833"/>
                </a:solidFill>
                <a:effectLst/>
                <a:latin typeface="Calibri" panose="020F0502020204030204" pitchFamily="34" charset="0"/>
                <a:ea typeface="Calibri" panose="020F0502020204030204" pitchFamily="34" charset="0"/>
              </a:rPr>
              <a:t> </a:t>
            </a:r>
            <a:r>
              <a:rPr lang="en-US" sz="1800" i="1" dirty="0" err="1">
                <a:solidFill>
                  <a:srgbClr val="272833"/>
                </a:solidFill>
                <a:effectLst/>
                <a:latin typeface="Calibri" panose="020F0502020204030204" pitchFamily="34" charset="0"/>
                <a:ea typeface="Calibri" panose="020F0502020204030204" pitchFamily="34" charset="0"/>
              </a:rPr>
              <a:t>mengder</a:t>
            </a:r>
            <a:r>
              <a:rPr lang="en-US" sz="1800" i="1" dirty="0">
                <a:solidFill>
                  <a:srgbClr val="272833"/>
                </a:solidFill>
                <a:effectLst/>
                <a:latin typeface="Calibri" panose="020F0502020204030204" pitchFamily="34" charset="0"/>
                <a:ea typeface="Calibri" panose="020F0502020204030204" pitchFamily="34" charset="0"/>
              </a:rPr>
              <a:t> av </a:t>
            </a:r>
            <a:r>
              <a:rPr lang="en-US" sz="1800" i="1" dirty="0" err="1">
                <a:solidFill>
                  <a:srgbClr val="272833"/>
                </a:solidFill>
                <a:effectLst/>
                <a:latin typeface="Calibri" panose="020F0502020204030204" pitchFamily="34" charset="0"/>
                <a:ea typeface="Calibri" panose="020F0502020204030204" pitchFamily="34" charset="0"/>
              </a:rPr>
              <a:t>reagenser</a:t>
            </a:r>
            <a:r>
              <a:rPr lang="en-US" sz="1800" i="1" dirty="0">
                <a:solidFill>
                  <a:srgbClr val="272833"/>
                </a:solidFill>
                <a:effectLst/>
                <a:latin typeface="Calibri" panose="020F0502020204030204" pitchFamily="34" charset="0"/>
                <a:ea typeface="Calibri" panose="020F0502020204030204" pitchFamily="34" charset="0"/>
              </a:rPr>
              <a:t>, (v) design av </a:t>
            </a:r>
            <a:r>
              <a:rPr lang="en-US" sz="1800" i="1" dirty="0" err="1">
                <a:solidFill>
                  <a:srgbClr val="272833"/>
                </a:solidFill>
                <a:effectLst/>
                <a:latin typeface="Calibri" panose="020F0502020204030204" pitchFamily="34" charset="0"/>
                <a:ea typeface="Calibri" panose="020F0502020204030204" pitchFamily="34" charset="0"/>
              </a:rPr>
              <a:t>kjemiske</a:t>
            </a:r>
            <a:r>
              <a:rPr lang="en-US" sz="1800" i="1" dirty="0">
                <a:solidFill>
                  <a:srgbClr val="272833"/>
                </a:solidFill>
                <a:effectLst/>
                <a:latin typeface="Calibri" panose="020F0502020204030204" pitchFamily="34" charset="0"/>
                <a:ea typeface="Calibri" panose="020F0502020204030204" pitchFamily="34" charset="0"/>
              </a:rPr>
              <a:t> </a:t>
            </a:r>
            <a:r>
              <a:rPr lang="en-US" sz="1800" i="1" dirty="0" err="1">
                <a:solidFill>
                  <a:srgbClr val="272833"/>
                </a:solidFill>
                <a:effectLst/>
                <a:latin typeface="Calibri" panose="020F0502020204030204" pitchFamily="34" charset="0"/>
                <a:ea typeface="Calibri" panose="020F0502020204030204" pitchFamily="34" charset="0"/>
              </a:rPr>
              <a:t>forbindelser</a:t>
            </a:r>
            <a:r>
              <a:rPr lang="en-US" sz="1800" i="1" dirty="0">
                <a:solidFill>
                  <a:srgbClr val="272833"/>
                </a:solidFill>
                <a:effectLst/>
                <a:latin typeface="Calibri" panose="020F0502020204030204" pitchFamily="34" charset="0"/>
                <a:ea typeface="Calibri" panose="020F0502020204030204" pitchFamily="34" charset="0"/>
              </a:rPr>
              <a:t> </a:t>
            </a:r>
            <a:r>
              <a:rPr lang="en-US" sz="1800" i="1" dirty="0" err="1">
                <a:solidFill>
                  <a:srgbClr val="272833"/>
                </a:solidFill>
                <a:effectLst/>
                <a:latin typeface="Calibri" panose="020F0502020204030204" pitchFamily="34" charset="0"/>
                <a:ea typeface="Calibri" panose="020F0502020204030204" pitchFamily="34" charset="0"/>
              </a:rPr>
              <a:t>som</a:t>
            </a:r>
            <a:r>
              <a:rPr lang="en-US" sz="1800" i="1" dirty="0">
                <a:solidFill>
                  <a:srgbClr val="272833"/>
                </a:solidFill>
                <a:effectLst/>
                <a:latin typeface="Calibri" panose="020F0502020204030204" pitchFamily="34" charset="0"/>
                <a:ea typeface="Calibri" panose="020F0502020204030204" pitchFamily="34" charset="0"/>
              </a:rPr>
              <a:t> </a:t>
            </a:r>
            <a:r>
              <a:rPr lang="en-US" sz="1800" i="1" dirty="0" err="1">
                <a:solidFill>
                  <a:srgbClr val="272833"/>
                </a:solidFill>
                <a:effectLst/>
                <a:latin typeface="Calibri" panose="020F0502020204030204" pitchFamily="34" charset="0"/>
                <a:ea typeface="Calibri" panose="020F0502020204030204" pitchFamily="34" charset="0"/>
              </a:rPr>
              <a:t>blir</a:t>
            </a:r>
            <a:r>
              <a:rPr lang="en-US" sz="1800" i="1" dirty="0">
                <a:solidFill>
                  <a:srgbClr val="272833"/>
                </a:solidFill>
                <a:effectLst/>
                <a:latin typeface="Calibri" panose="020F0502020204030204" pitchFamily="34" charset="0"/>
                <a:ea typeface="Calibri" panose="020F0502020204030204" pitchFamily="34" charset="0"/>
              </a:rPr>
              <a:t> </a:t>
            </a:r>
            <a:r>
              <a:rPr lang="en-US" sz="1800" i="1" dirty="0" err="1">
                <a:solidFill>
                  <a:srgbClr val="272833"/>
                </a:solidFill>
                <a:effectLst/>
                <a:latin typeface="Calibri" panose="020F0502020204030204" pitchFamily="34" charset="0"/>
                <a:ea typeface="Calibri" panose="020F0502020204030204" pitchFamily="34" charset="0"/>
              </a:rPr>
              <a:t>nedbrutt</a:t>
            </a:r>
            <a:r>
              <a:rPr lang="en-US" sz="1800" i="1" dirty="0">
                <a:solidFill>
                  <a:srgbClr val="272833"/>
                </a:solidFill>
                <a:effectLst/>
                <a:latin typeface="Calibri" panose="020F0502020204030204" pitchFamily="34" charset="0"/>
                <a:ea typeface="Calibri" panose="020F0502020204030204" pitchFamily="34" charset="0"/>
              </a:rPr>
              <a:t> i </a:t>
            </a:r>
            <a:r>
              <a:rPr lang="en-US" sz="1800" i="1" dirty="0" err="1">
                <a:solidFill>
                  <a:srgbClr val="272833"/>
                </a:solidFill>
                <a:effectLst/>
                <a:latin typeface="Calibri" panose="020F0502020204030204" pitchFamily="34" charset="0"/>
                <a:ea typeface="Calibri" panose="020F0502020204030204" pitchFamily="34" charset="0"/>
              </a:rPr>
              <a:t>naturen</a:t>
            </a:r>
            <a:r>
              <a:rPr lang="en-US" sz="1800" i="1" dirty="0">
                <a:solidFill>
                  <a:srgbClr val="272833"/>
                </a:solidFill>
                <a:effectLst/>
                <a:latin typeface="Calibri" panose="020F0502020204030204" pitchFamily="34" charset="0"/>
                <a:ea typeface="Calibri" panose="020F0502020204030204" pitchFamily="34" charset="0"/>
              </a:rPr>
              <a:t>.</a:t>
            </a:r>
            <a:endParaRPr lang="en-US" sz="1800" dirty="0">
              <a:effectLst/>
              <a:latin typeface="Calibri" panose="020F0502020204030204" pitchFamily="34" charset="0"/>
              <a:ea typeface="Calibri" panose="020F0502020204030204" pitchFamily="34" charset="0"/>
            </a:endParaRPr>
          </a:p>
          <a:p>
            <a:pPr marL="0" indent="0">
              <a:buNone/>
            </a:pPr>
            <a:r>
              <a:rPr lang="nb-NO" sz="1800" dirty="0">
                <a:effectLst/>
                <a:latin typeface="Calibri" panose="020F0502020204030204" pitchFamily="34" charset="0"/>
                <a:ea typeface="Calibri" panose="020F0502020204030204" pitchFamily="34" charset="0"/>
              </a:rPr>
              <a:t>Jeg prøver å flette dette inn i alle temaene i pensum.</a:t>
            </a:r>
            <a:endParaRPr lang="en-US" sz="1800" dirty="0">
              <a:effectLst/>
              <a:latin typeface="Calibri" panose="020F0502020204030204" pitchFamily="34" charset="0"/>
              <a:ea typeface="Calibri" panose="020F0502020204030204" pitchFamily="34" charset="0"/>
            </a:endParaRPr>
          </a:p>
          <a:p>
            <a:pPr marL="0" indent="0">
              <a:buNone/>
            </a:pPr>
            <a:r>
              <a:rPr lang="nb-NO" sz="1800" dirty="0">
                <a:effectLst/>
                <a:latin typeface="Calibri" panose="020F0502020204030204" pitchFamily="34" charset="0"/>
                <a:ea typeface="Calibri" panose="020F0502020204030204" pitchFamily="34" charset="0"/>
              </a:rPr>
              <a:t>Studenter som har vært på utveksling i både Nederland og Spania tidligere i år forteller at de har tatt emner i Grønn kjemi. Det kunne vi jo opprettet.</a:t>
            </a:r>
            <a:endParaRPr lang="en-US" sz="1800" dirty="0">
              <a:effectLst/>
              <a:latin typeface="Calibri" panose="020F0502020204030204" pitchFamily="34" charset="0"/>
              <a:ea typeface="Calibri" panose="020F0502020204030204" pitchFamily="34" charset="0"/>
            </a:endParaRPr>
          </a:p>
          <a:p>
            <a:pPr marL="0" indent="0">
              <a:buNone/>
            </a:pPr>
            <a:r>
              <a:rPr lang="nb-NO" sz="1800" dirty="0">
                <a:effectLst/>
                <a:latin typeface="Calibri" panose="020F0502020204030204" pitchFamily="34" charset="0"/>
                <a:ea typeface="Calibri" panose="020F0502020204030204" pitchFamily="34" charset="0"/>
              </a:rPr>
              <a:t>Hilsen Elisabeth</a:t>
            </a:r>
            <a:endParaRPr lang="en-US" sz="180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11075591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B142D-6911-988B-6838-54ED2DDBDBEE}"/>
              </a:ext>
            </a:extLst>
          </p:cNvPr>
          <p:cNvSpPr>
            <a:spLocks noGrp="1"/>
          </p:cNvSpPr>
          <p:nvPr>
            <p:ph type="title"/>
          </p:nvPr>
        </p:nvSpPr>
        <p:spPr>
          <a:xfrm>
            <a:off x="838200" y="276225"/>
            <a:ext cx="10515600" cy="520700"/>
          </a:xfrm>
        </p:spPr>
        <p:txBody>
          <a:bodyPr>
            <a:normAutofit fontScale="90000"/>
          </a:bodyPr>
          <a:lstStyle/>
          <a:p>
            <a:r>
              <a:rPr lang="nb-NO" dirty="0"/>
              <a:t>6. Tidspunkt for valg av studieretning</a:t>
            </a:r>
            <a:endParaRPr lang="en-US" dirty="0"/>
          </a:p>
        </p:txBody>
      </p:sp>
      <p:sp>
        <p:nvSpPr>
          <p:cNvPr id="4" name="TextBox 3">
            <a:extLst>
              <a:ext uri="{FF2B5EF4-FFF2-40B4-BE49-F238E27FC236}">
                <a16:creationId xmlns:a16="http://schemas.microsoft.com/office/drawing/2014/main" id="{BFCFD6D8-7F8D-FF15-57CB-432738F0544E}"/>
              </a:ext>
            </a:extLst>
          </p:cNvPr>
          <p:cNvSpPr txBox="1"/>
          <p:nvPr/>
        </p:nvSpPr>
        <p:spPr>
          <a:xfrm>
            <a:off x="1091141" y="866760"/>
            <a:ext cx="10168467" cy="5955476"/>
          </a:xfrm>
          <a:prstGeom prst="rect">
            <a:avLst/>
          </a:prstGeom>
          <a:noFill/>
          <a:ln>
            <a:noFill/>
          </a:ln>
          <a:effectLst>
            <a:glow rad="63500">
              <a:schemeClr val="accent4">
                <a:satMod val="175000"/>
                <a:alpha val="40000"/>
              </a:schemeClr>
            </a:glow>
          </a:effectLst>
        </p:spPr>
        <p:txBody>
          <a:bodyPr wrap="square" rtlCol="0">
            <a:spAutoFit/>
          </a:bodyPr>
          <a:lstStyle/>
          <a:p>
            <a:pPr marL="285750" indent="-285750">
              <a:buFont typeface="Arial" panose="020B0604020202020204" pitchFamily="34" charset="0"/>
              <a:buChar char="•"/>
            </a:pPr>
            <a:r>
              <a:rPr lang="nb-NO" sz="1600" dirty="0"/>
              <a:t>Jeg ønsker at studentene skal føle at de går på </a:t>
            </a:r>
            <a:r>
              <a:rPr lang="nb-NO" sz="1600" b="1" dirty="0">
                <a:solidFill>
                  <a:srgbClr val="FF0000"/>
                </a:solidFill>
              </a:rPr>
              <a:t>ett</a:t>
            </a:r>
            <a:r>
              <a:rPr lang="nb-NO" sz="1600" dirty="0"/>
              <a:t> studium (MTKJ=«siv.ing. kjemi»)  som gir dem enorme muligheter senere i livet</a:t>
            </a:r>
          </a:p>
          <a:p>
            <a:pPr marL="285750" indent="-285750">
              <a:buFont typeface="Arial" panose="020B0604020202020204" pitchFamily="34" charset="0"/>
              <a:buChar char="•"/>
            </a:pPr>
            <a:r>
              <a:rPr lang="nb-NO" sz="1600" dirty="0">
                <a:latin typeface="Calibri" panose="020F0502020204030204" pitchFamily="34" charset="0"/>
                <a:ea typeface="Calibri" panose="020F0502020204030204" pitchFamily="34" charset="0"/>
                <a:cs typeface="Arial" panose="020B0604020202020204" pitchFamily="34" charset="0"/>
              </a:rPr>
              <a:t>Studentene selv (og mange faglærere) er veldig fokuserte på betydningen av de fire studieretningene / spesialiseringene. </a:t>
            </a:r>
            <a:r>
              <a:rPr lang="nb-NO" sz="1600" dirty="0"/>
              <a:t>Jeg ønsker å bli kvitt forestillingen av at de første 2 ½ årene er en slags nødvendig forkurs for resten av studiet – og at spesialiseringen er det viktigste</a:t>
            </a:r>
          </a:p>
          <a:p>
            <a:pPr marL="285750" indent="-285750">
              <a:buFont typeface="Arial" panose="020B0604020202020204" pitchFamily="34" charset="0"/>
              <a:buChar char="•"/>
            </a:pPr>
            <a:r>
              <a:rPr lang="nb-NO" sz="1600" dirty="0"/>
              <a:t>Jeg mener at det er motsatt: </a:t>
            </a:r>
            <a:r>
              <a:rPr lang="nb-NO" sz="1600" dirty="0">
                <a:highlight>
                  <a:srgbClr val="FFFF00"/>
                </a:highlight>
              </a:rPr>
              <a:t>Den første felles delen av studiet er det viktigste </a:t>
            </a:r>
            <a:r>
              <a:rPr lang="nb-NO" sz="1600" dirty="0"/>
              <a:t>fordi det lager basisen for alt det som kommer – for spesialisering - for resten av karrieren</a:t>
            </a:r>
          </a:p>
          <a:p>
            <a:pPr marL="742950" lvl="1" indent="-285750">
              <a:buFont typeface="Arial" panose="020B0604020202020204" pitchFamily="34" charset="0"/>
              <a:buChar char="•"/>
            </a:pPr>
            <a:r>
              <a:rPr lang="nb-NO" sz="1600" dirty="0">
                <a:latin typeface="Calibri" panose="020F0502020204030204" pitchFamily="34" charset="0"/>
                <a:ea typeface="Calibri" panose="020F0502020204030204" pitchFamily="34" charset="0"/>
              </a:rPr>
              <a:t>Dette bekreftes av det bedriftene sier om betydningen av en god basis</a:t>
            </a:r>
          </a:p>
          <a:p>
            <a:pPr marL="742950" lvl="1" indent="-285750">
              <a:buFont typeface="Arial" panose="020B0604020202020204" pitchFamily="34" charset="0"/>
              <a:buChar char="•"/>
            </a:pPr>
            <a:r>
              <a:rPr lang="nb-NO" sz="1600" dirty="0">
                <a:latin typeface="Calibri" panose="020F0502020204030204" pitchFamily="34" charset="0"/>
                <a:ea typeface="Calibri" panose="020F0502020204030204" pitchFamily="34" charset="0"/>
              </a:rPr>
              <a:t>Og av at mange studenter ender opp på andre fagområder. </a:t>
            </a:r>
          </a:p>
          <a:p>
            <a:pPr marL="1200150" lvl="2" indent="-285750">
              <a:buFont typeface="Arial" panose="020B0604020202020204" pitchFamily="34" charset="0"/>
              <a:buChar char="•"/>
            </a:pPr>
            <a:r>
              <a:rPr lang="nb-NO" sz="1600" dirty="0"/>
              <a:t>Jeg ser ofte at studenter fra «material» får prosess-jobber – og omvendt</a:t>
            </a:r>
          </a:p>
          <a:p>
            <a:pPr marL="1200150" lvl="2" indent="-285750">
              <a:buFont typeface="Arial" panose="020B0604020202020204" pitchFamily="34" charset="0"/>
              <a:buChar char="•"/>
            </a:pPr>
            <a:r>
              <a:rPr lang="nb-NO" sz="1600" dirty="0"/>
              <a:t>«Bioteknologi» og «kjemi» studenter jobber også ofte med prosess</a:t>
            </a:r>
          </a:p>
          <a:p>
            <a:pPr marL="285750" indent="-285750">
              <a:buFont typeface="Arial" panose="020B0604020202020204" pitchFamily="34" charset="0"/>
              <a:buChar char="•"/>
            </a:pPr>
            <a:r>
              <a:rPr lang="nb-NO" sz="1600" dirty="0">
                <a:latin typeface="Calibri" panose="020F0502020204030204" pitchFamily="34" charset="0"/>
                <a:ea typeface="Calibri" panose="020F0502020204030204" pitchFamily="34" charset="0"/>
              </a:rPr>
              <a:t>Spesialiseringen er en helt avgjørende del av utdannelsen, men ikke nødvendigvis pga. det man lærer rent faglig, men mer for den modningen som skjer når man jobber med noe man liker på et høyt faglig nivå.</a:t>
            </a:r>
          </a:p>
          <a:p>
            <a:pPr marL="285750" indent="-285750">
              <a:buFont typeface="Arial" panose="020B0604020202020204" pitchFamily="34" charset="0"/>
              <a:buChar char="•"/>
            </a:pPr>
            <a:endParaRPr lang="nb-NO" sz="1400" dirty="0"/>
          </a:p>
          <a:p>
            <a:r>
              <a:rPr lang="en-US" b="1" dirty="0">
                <a:latin typeface="Calibri" panose="020F0502020204030204" pitchFamily="34" charset="0"/>
                <a:ea typeface="Calibri" panose="020F0502020204030204" pitchFamily="34" charset="0"/>
              </a:rPr>
              <a:t>Min </a:t>
            </a:r>
            <a:r>
              <a:rPr lang="en-US" b="1" dirty="0" err="1">
                <a:latin typeface="Calibri" panose="020F0502020204030204" pitchFamily="34" charset="0"/>
                <a:ea typeface="Calibri" panose="020F0502020204030204" pitchFamily="34" charset="0"/>
              </a:rPr>
              <a:t>konklusjon</a:t>
            </a:r>
            <a:r>
              <a:rPr lang="en-US" b="1" dirty="0">
                <a:latin typeface="Calibri" panose="020F0502020204030204" pitchFamily="34" charset="0"/>
                <a:ea typeface="Calibri" panose="020F0502020204030204" pitchFamily="34" charset="0"/>
              </a:rPr>
              <a:t>: </a:t>
            </a:r>
          </a:p>
          <a:p>
            <a:pPr marL="914400" lvl="1" indent="-457200">
              <a:buFont typeface="+mj-lt"/>
              <a:buAutoNum type="arabicPeriod"/>
            </a:pPr>
            <a:r>
              <a:rPr lang="en-US" sz="1900" dirty="0" err="1">
                <a:highlight>
                  <a:srgbClr val="FFFF00"/>
                </a:highlight>
                <a:latin typeface="Calibri" panose="020F0502020204030204" pitchFamily="34" charset="0"/>
                <a:ea typeface="Calibri" panose="020F0502020204030204" pitchFamily="34" charset="0"/>
              </a:rPr>
              <a:t>Valg</a:t>
            </a:r>
            <a:r>
              <a:rPr lang="en-US" sz="1900" dirty="0">
                <a:highlight>
                  <a:srgbClr val="FFFF00"/>
                </a:highlight>
                <a:latin typeface="Calibri" panose="020F0502020204030204" pitchFamily="34" charset="0"/>
                <a:ea typeface="Calibri" panose="020F0502020204030204" pitchFamily="34" charset="0"/>
              </a:rPr>
              <a:t> av </a:t>
            </a:r>
            <a:r>
              <a:rPr lang="en-US" sz="1900" dirty="0" err="1">
                <a:highlight>
                  <a:srgbClr val="FFFF00"/>
                </a:highlight>
                <a:latin typeface="Calibri" panose="020F0502020204030204" pitchFamily="34" charset="0"/>
                <a:ea typeface="Calibri" panose="020F0502020204030204" pitchFamily="34" charset="0"/>
              </a:rPr>
              <a:t>studieretning</a:t>
            </a:r>
            <a:r>
              <a:rPr lang="en-US" sz="1900" dirty="0">
                <a:highlight>
                  <a:srgbClr val="FFFF00"/>
                </a:highlight>
                <a:latin typeface="Calibri" panose="020F0502020204030204" pitchFamily="34" charset="0"/>
                <a:ea typeface="Calibri" panose="020F0502020204030204" pitchFamily="34" charset="0"/>
              </a:rPr>
              <a:t> </a:t>
            </a:r>
            <a:r>
              <a:rPr lang="en-US" sz="1900" dirty="0" err="1">
                <a:highlight>
                  <a:srgbClr val="FFFF00"/>
                </a:highlight>
                <a:latin typeface="Calibri" panose="020F0502020204030204" pitchFamily="34" charset="0"/>
                <a:ea typeface="Calibri" panose="020F0502020204030204" pitchFamily="34" charset="0"/>
              </a:rPr>
              <a:t>må</a:t>
            </a:r>
            <a:r>
              <a:rPr lang="en-US" sz="1900" dirty="0">
                <a:highlight>
                  <a:srgbClr val="FFFF00"/>
                </a:highlight>
                <a:latin typeface="Calibri" panose="020F0502020204030204" pitchFamily="34" charset="0"/>
                <a:ea typeface="Calibri" panose="020F0502020204030204" pitchFamily="34" charset="0"/>
              </a:rPr>
              <a:t> </a:t>
            </a:r>
            <a:r>
              <a:rPr lang="en-US" sz="1900" dirty="0" err="1">
                <a:highlight>
                  <a:srgbClr val="FFFF00"/>
                </a:highlight>
                <a:latin typeface="Calibri" panose="020F0502020204030204" pitchFamily="34" charset="0"/>
                <a:ea typeface="Calibri" panose="020F0502020204030204" pitchFamily="34" charset="0"/>
              </a:rPr>
              <a:t>ikke</a:t>
            </a:r>
            <a:r>
              <a:rPr lang="en-US" sz="1900" dirty="0">
                <a:highlight>
                  <a:srgbClr val="FFFF00"/>
                </a:highlight>
                <a:latin typeface="Calibri" panose="020F0502020204030204" pitchFamily="34" charset="0"/>
                <a:ea typeface="Calibri" panose="020F0502020204030204" pitchFamily="34" charset="0"/>
              </a:rPr>
              <a:t> </a:t>
            </a:r>
            <a:r>
              <a:rPr lang="en-US" sz="1900" dirty="0" err="1">
                <a:highlight>
                  <a:srgbClr val="FFFF00"/>
                </a:highlight>
                <a:latin typeface="Calibri" panose="020F0502020204030204" pitchFamily="34" charset="0"/>
                <a:ea typeface="Calibri" panose="020F0502020204030204" pitchFamily="34" charset="0"/>
              </a:rPr>
              <a:t>skje</a:t>
            </a:r>
            <a:r>
              <a:rPr lang="en-US" sz="1900" dirty="0">
                <a:highlight>
                  <a:srgbClr val="FFFF00"/>
                </a:highlight>
                <a:latin typeface="Calibri" panose="020F0502020204030204" pitchFamily="34" charset="0"/>
                <a:ea typeface="Calibri" panose="020F0502020204030204" pitchFamily="34" charset="0"/>
              </a:rPr>
              <a:t> </a:t>
            </a:r>
            <a:r>
              <a:rPr lang="en-US" sz="1900" dirty="0" err="1">
                <a:highlight>
                  <a:srgbClr val="FFFF00"/>
                </a:highlight>
                <a:latin typeface="Calibri" panose="020F0502020204030204" pitchFamily="34" charset="0"/>
                <a:ea typeface="Calibri" panose="020F0502020204030204" pitchFamily="34" charset="0"/>
              </a:rPr>
              <a:t>tidligere</a:t>
            </a:r>
            <a:r>
              <a:rPr lang="en-US" sz="1900" dirty="0">
                <a:highlight>
                  <a:srgbClr val="FFFF00"/>
                </a:highlight>
                <a:latin typeface="Calibri" panose="020F0502020204030204" pitchFamily="34" charset="0"/>
                <a:ea typeface="Calibri" panose="020F0502020204030204" pitchFamily="34" charset="0"/>
              </a:rPr>
              <a:t> </a:t>
            </a:r>
            <a:r>
              <a:rPr lang="en-US" sz="1900" dirty="0" err="1">
                <a:highlight>
                  <a:srgbClr val="FFFF00"/>
                </a:highlight>
                <a:latin typeface="Calibri" panose="020F0502020204030204" pitchFamily="34" charset="0"/>
                <a:ea typeface="Calibri" panose="020F0502020204030204" pitchFamily="34" charset="0"/>
              </a:rPr>
              <a:t>enn</a:t>
            </a:r>
            <a:r>
              <a:rPr lang="en-US" sz="1900" dirty="0">
                <a:highlight>
                  <a:srgbClr val="FFFF00"/>
                </a:highlight>
                <a:latin typeface="Calibri" panose="020F0502020204030204" pitchFamily="34" charset="0"/>
                <a:ea typeface="Calibri" panose="020F0502020204030204" pitchFamily="34" charset="0"/>
              </a:rPr>
              <a:t> det vi </a:t>
            </a:r>
            <a:r>
              <a:rPr lang="en-US" sz="1900" dirty="0" err="1">
                <a:highlight>
                  <a:srgbClr val="FFFF00"/>
                </a:highlight>
                <a:latin typeface="Calibri" panose="020F0502020204030204" pitchFamily="34" charset="0"/>
                <a:ea typeface="Calibri" panose="020F0502020204030204" pitchFamily="34" charset="0"/>
              </a:rPr>
              <a:t>har</a:t>
            </a:r>
            <a:r>
              <a:rPr lang="en-US" sz="1900" dirty="0">
                <a:highlight>
                  <a:srgbClr val="FFFF00"/>
                </a:highlight>
                <a:latin typeface="Calibri" panose="020F0502020204030204" pitchFamily="34" charset="0"/>
                <a:ea typeface="Calibri" panose="020F0502020204030204" pitchFamily="34" charset="0"/>
              </a:rPr>
              <a:t> </a:t>
            </a:r>
            <a:r>
              <a:rPr lang="en-US" sz="1900" dirty="0" err="1">
                <a:highlight>
                  <a:srgbClr val="FFFF00"/>
                </a:highlight>
                <a:latin typeface="Calibri" panose="020F0502020204030204" pitchFamily="34" charset="0"/>
                <a:ea typeface="Calibri" panose="020F0502020204030204" pitchFamily="34" charset="0"/>
              </a:rPr>
              <a:t>nå</a:t>
            </a:r>
            <a:r>
              <a:rPr lang="en-US" sz="1900" dirty="0">
                <a:highlight>
                  <a:srgbClr val="FFFF00"/>
                </a:highlight>
                <a:latin typeface="Calibri" panose="020F0502020204030204" pitchFamily="34" charset="0"/>
                <a:ea typeface="Calibri" panose="020F0502020204030204" pitchFamily="34" charset="0"/>
              </a:rPr>
              <a:t> (</a:t>
            </a:r>
            <a:r>
              <a:rPr lang="en-US" sz="1900" dirty="0" err="1">
                <a:highlight>
                  <a:srgbClr val="FFFF00"/>
                </a:highlight>
                <a:latin typeface="Calibri" panose="020F0502020204030204" pitchFamily="34" charset="0"/>
                <a:ea typeface="Calibri" panose="020F0502020204030204" pitchFamily="34" charset="0"/>
              </a:rPr>
              <a:t>etter</a:t>
            </a:r>
            <a:r>
              <a:rPr lang="en-US" sz="1900" dirty="0">
                <a:highlight>
                  <a:srgbClr val="FFFF00"/>
                </a:highlight>
                <a:latin typeface="Calibri" panose="020F0502020204030204" pitchFamily="34" charset="0"/>
                <a:ea typeface="Calibri" panose="020F0502020204030204" pitchFamily="34" charset="0"/>
              </a:rPr>
              <a:t> 2 ½ </a:t>
            </a:r>
            <a:r>
              <a:rPr lang="en-US" sz="1900" dirty="0" err="1">
                <a:highlight>
                  <a:srgbClr val="FFFF00"/>
                </a:highlight>
                <a:latin typeface="Calibri" panose="020F0502020204030204" pitchFamily="34" charset="0"/>
                <a:ea typeface="Calibri" panose="020F0502020204030204" pitchFamily="34" charset="0"/>
              </a:rPr>
              <a:t>år</a:t>
            </a:r>
            <a:r>
              <a:rPr lang="en-US" sz="1900" dirty="0">
                <a:highlight>
                  <a:srgbClr val="FFFF00"/>
                </a:highlight>
                <a:latin typeface="Calibri" panose="020F0502020204030204" pitchFamily="34" charset="0"/>
                <a:ea typeface="Calibri" panose="020F0502020204030204" pitchFamily="34" charset="0"/>
              </a:rPr>
              <a:t>)</a:t>
            </a:r>
          </a:p>
          <a:p>
            <a:pPr marL="914400" lvl="1" indent="-457200">
              <a:buFont typeface="+mj-lt"/>
              <a:buAutoNum type="arabicPeriod"/>
            </a:pPr>
            <a:r>
              <a:rPr lang="en-US" sz="1900" dirty="0">
                <a:latin typeface="Calibri" panose="020F0502020204030204" pitchFamily="34" charset="0"/>
                <a:ea typeface="Calibri" panose="020F0502020204030204" pitchFamily="34" charset="0"/>
              </a:rPr>
              <a:t>2 ½ </a:t>
            </a:r>
            <a:r>
              <a:rPr lang="en-US" sz="1900" dirty="0" err="1">
                <a:latin typeface="Calibri" panose="020F0502020204030204" pitchFamily="34" charset="0"/>
                <a:ea typeface="Calibri" panose="020F0502020204030204" pitchFamily="34" charset="0"/>
              </a:rPr>
              <a:t>år</a:t>
            </a:r>
            <a:r>
              <a:rPr lang="en-US" sz="1900" dirty="0">
                <a:latin typeface="Calibri" panose="020F0502020204030204" pitchFamily="34" charset="0"/>
                <a:ea typeface="Calibri" panose="020F0502020204030204" pitchFamily="34" charset="0"/>
              </a:rPr>
              <a:t> med </a:t>
            </a:r>
            <a:r>
              <a:rPr lang="en-US" sz="1900" dirty="0" err="1">
                <a:latin typeface="Calibri" panose="020F0502020204030204" pitchFamily="34" charset="0"/>
                <a:ea typeface="Calibri" panose="020F0502020204030204" pitchFamily="34" charset="0"/>
              </a:rPr>
              <a:t>spesialisering</a:t>
            </a:r>
            <a:r>
              <a:rPr lang="en-US" sz="1900" dirty="0">
                <a:latin typeface="Calibri" panose="020F0502020204030204" pitchFamily="34" charset="0"/>
                <a:ea typeface="Calibri" panose="020F0502020204030204" pitchFamily="34" charset="0"/>
              </a:rPr>
              <a:t> </a:t>
            </a:r>
            <a:r>
              <a:rPr lang="en-US" sz="1900" dirty="0" err="1">
                <a:latin typeface="Calibri" panose="020F0502020204030204" pitchFamily="34" charset="0"/>
                <a:ea typeface="Calibri" panose="020F0502020204030204" pitchFamily="34" charset="0"/>
              </a:rPr>
              <a:t>må</a:t>
            </a:r>
            <a:r>
              <a:rPr lang="en-US" sz="1900" dirty="0">
                <a:latin typeface="Calibri" panose="020F0502020204030204" pitchFamily="34" charset="0"/>
                <a:ea typeface="Calibri" panose="020F0502020204030204" pitchFamily="34" charset="0"/>
              </a:rPr>
              <a:t> </a:t>
            </a:r>
            <a:r>
              <a:rPr lang="en-US" sz="1900" dirty="0" err="1">
                <a:latin typeface="Calibri" panose="020F0502020204030204" pitchFamily="34" charset="0"/>
                <a:ea typeface="Calibri" panose="020F0502020204030204" pitchFamily="34" charset="0"/>
              </a:rPr>
              <a:t>være</a:t>
            </a:r>
            <a:r>
              <a:rPr lang="en-US" sz="1900" dirty="0">
                <a:latin typeface="Calibri" panose="020F0502020204030204" pitchFamily="34" charset="0"/>
                <a:ea typeface="Calibri" panose="020F0502020204030204" pitchFamily="34" charset="0"/>
              </a:rPr>
              <a:t> </a:t>
            </a:r>
            <a:r>
              <a:rPr lang="en-US" sz="1900" dirty="0" err="1">
                <a:latin typeface="Calibri" panose="020F0502020204030204" pitchFamily="34" charset="0"/>
                <a:ea typeface="Calibri" panose="020F0502020204030204" pitchFamily="34" charset="0"/>
              </a:rPr>
              <a:t>tilstrekkelig</a:t>
            </a:r>
            <a:endParaRPr lang="en-US" sz="1900" dirty="0">
              <a:latin typeface="Calibri" panose="020F0502020204030204" pitchFamily="34" charset="0"/>
              <a:ea typeface="Calibri" panose="020F0502020204030204" pitchFamily="34" charset="0"/>
            </a:endParaRPr>
          </a:p>
          <a:p>
            <a:pPr marL="914400" lvl="1" indent="-457200">
              <a:buFont typeface="+mj-lt"/>
              <a:buAutoNum type="arabicPeriod"/>
            </a:pPr>
            <a:r>
              <a:rPr lang="en-US" sz="1900" dirty="0">
                <a:latin typeface="Calibri" panose="020F0502020204030204" pitchFamily="34" charset="0"/>
                <a:ea typeface="Calibri" panose="020F0502020204030204" pitchFamily="34" charset="0"/>
              </a:rPr>
              <a:t>Det er OK med </a:t>
            </a:r>
            <a:r>
              <a:rPr lang="en-US" sz="1900" dirty="0" err="1">
                <a:latin typeface="Calibri" panose="020F0502020204030204" pitchFamily="34" charset="0"/>
                <a:ea typeface="Calibri" panose="020F0502020204030204" pitchFamily="34" charset="0"/>
              </a:rPr>
              <a:t>valgfag</a:t>
            </a:r>
            <a:r>
              <a:rPr lang="en-US" sz="1900" dirty="0">
                <a:latin typeface="Calibri" panose="020F0502020204030204" pitchFamily="34" charset="0"/>
                <a:ea typeface="Calibri" panose="020F0502020204030204" pitchFamily="34" charset="0"/>
              </a:rPr>
              <a:t> de </a:t>
            </a:r>
            <a:r>
              <a:rPr lang="en-US" sz="1900" dirty="0" err="1">
                <a:latin typeface="Calibri" panose="020F0502020204030204" pitchFamily="34" charset="0"/>
                <a:ea typeface="Calibri" panose="020F0502020204030204" pitchFamily="34" charset="0"/>
              </a:rPr>
              <a:t>føste</a:t>
            </a:r>
            <a:r>
              <a:rPr lang="en-US" sz="1900" dirty="0">
                <a:latin typeface="Calibri" panose="020F0502020204030204" pitchFamily="34" charset="0"/>
                <a:ea typeface="Calibri" panose="020F0502020204030204" pitchFamily="34" charset="0"/>
              </a:rPr>
              <a:t> 2 ½ </a:t>
            </a:r>
            <a:r>
              <a:rPr lang="en-US" sz="1900" dirty="0" err="1">
                <a:latin typeface="Calibri" panose="020F0502020204030204" pitchFamily="34" charset="0"/>
                <a:ea typeface="Calibri" panose="020F0502020204030204" pitchFamily="34" charset="0"/>
              </a:rPr>
              <a:t>årene</a:t>
            </a:r>
            <a:r>
              <a:rPr lang="en-US" sz="1900" dirty="0">
                <a:latin typeface="Calibri" panose="020F0502020204030204" pitchFamily="34" charset="0"/>
                <a:ea typeface="Calibri" panose="020F0502020204030204" pitchFamily="34" charset="0"/>
              </a:rPr>
              <a:t> men de </a:t>
            </a:r>
            <a:r>
              <a:rPr lang="en-US" sz="1900" dirty="0" err="1">
                <a:latin typeface="Calibri" panose="020F0502020204030204" pitchFamily="34" charset="0"/>
                <a:ea typeface="Calibri" panose="020F0502020204030204" pitchFamily="34" charset="0"/>
              </a:rPr>
              <a:t>må</a:t>
            </a:r>
            <a:r>
              <a:rPr lang="en-US" sz="1900" dirty="0">
                <a:latin typeface="Calibri" panose="020F0502020204030204" pitchFamily="34" charset="0"/>
                <a:ea typeface="Calibri" panose="020F0502020204030204" pitchFamily="34" charset="0"/>
              </a:rPr>
              <a:t> </a:t>
            </a:r>
            <a:r>
              <a:rPr lang="en-US" sz="1900" dirty="0" err="1">
                <a:latin typeface="Calibri" panose="020F0502020204030204" pitchFamily="34" charset="0"/>
                <a:ea typeface="Calibri" panose="020F0502020204030204" pitchFamily="34" charset="0"/>
              </a:rPr>
              <a:t>ikke</a:t>
            </a:r>
            <a:r>
              <a:rPr lang="en-US" sz="1900" dirty="0">
                <a:latin typeface="Calibri" panose="020F0502020204030204" pitchFamily="34" charset="0"/>
                <a:ea typeface="Calibri" panose="020F0502020204030204" pitchFamily="34" charset="0"/>
              </a:rPr>
              <a:t> </a:t>
            </a:r>
            <a:r>
              <a:rPr lang="en-US" sz="1900" dirty="0" err="1">
                <a:latin typeface="Calibri" panose="020F0502020204030204" pitchFamily="34" charset="0"/>
                <a:ea typeface="Calibri" panose="020F0502020204030204" pitchFamily="34" charset="0"/>
              </a:rPr>
              <a:t>gjøres</a:t>
            </a:r>
            <a:r>
              <a:rPr lang="en-US" sz="1900" dirty="0">
                <a:latin typeface="Calibri" panose="020F0502020204030204" pitchFamily="34" charset="0"/>
                <a:ea typeface="Calibri" panose="020F0502020204030204" pitchFamily="34" charset="0"/>
              </a:rPr>
              <a:t> </a:t>
            </a:r>
            <a:r>
              <a:rPr lang="en-US" sz="1900" dirty="0" err="1">
                <a:latin typeface="Calibri" panose="020F0502020204030204" pitchFamily="34" charset="0"/>
                <a:ea typeface="Calibri" panose="020F0502020204030204" pitchFamily="34" charset="0"/>
              </a:rPr>
              <a:t>obligatoriske</a:t>
            </a:r>
            <a:r>
              <a:rPr lang="en-US" sz="1900" dirty="0">
                <a:latin typeface="Calibri" panose="020F0502020204030204" pitchFamily="34" charset="0"/>
                <a:ea typeface="Calibri" panose="020F0502020204030204" pitchFamily="34" charset="0"/>
              </a:rPr>
              <a:t> for </a:t>
            </a:r>
            <a:r>
              <a:rPr lang="en-US" sz="1900" dirty="0" err="1">
                <a:latin typeface="Calibri" panose="020F0502020204030204" pitchFamily="34" charset="0"/>
                <a:ea typeface="Calibri" panose="020F0502020204030204" pitchFamily="34" charset="0"/>
              </a:rPr>
              <a:t>videre</a:t>
            </a:r>
            <a:r>
              <a:rPr lang="en-US" sz="1900" dirty="0">
                <a:latin typeface="Calibri" panose="020F0502020204030204" pitchFamily="34" charset="0"/>
                <a:ea typeface="Calibri" panose="020F0502020204030204" pitchFamily="34" charset="0"/>
              </a:rPr>
              <a:t> </a:t>
            </a:r>
            <a:r>
              <a:rPr lang="en-US" sz="1900" dirty="0" err="1">
                <a:latin typeface="Calibri" panose="020F0502020204030204" pitchFamily="34" charset="0"/>
                <a:ea typeface="Calibri" panose="020F0502020204030204" pitchFamily="34" charset="0"/>
              </a:rPr>
              <a:t>valg</a:t>
            </a:r>
            <a:r>
              <a:rPr lang="en-US" sz="1900" dirty="0">
                <a:latin typeface="Calibri" panose="020F0502020204030204" pitchFamily="34" charset="0"/>
                <a:ea typeface="Calibri" panose="020F0502020204030204" pitchFamily="34" charset="0"/>
              </a:rPr>
              <a:t> av </a:t>
            </a:r>
            <a:r>
              <a:rPr lang="en-US" sz="1900" dirty="0" err="1">
                <a:latin typeface="Calibri" panose="020F0502020204030204" pitchFamily="34" charset="0"/>
                <a:ea typeface="Calibri" panose="020F0502020204030204" pitchFamily="34" charset="0"/>
              </a:rPr>
              <a:t>studieretning</a:t>
            </a:r>
            <a:endParaRPr lang="en-US" sz="1900" dirty="0">
              <a:latin typeface="Calibri" panose="020F0502020204030204" pitchFamily="34" charset="0"/>
              <a:ea typeface="Calibri" panose="020F0502020204030204" pitchFamily="34" charset="0"/>
            </a:endParaRPr>
          </a:p>
          <a:p>
            <a:pPr marL="1200150" lvl="2" indent="-285750">
              <a:buFont typeface="Arial" panose="020B0604020202020204" pitchFamily="34" charset="0"/>
              <a:buChar char="•"/>
            </a:pPr>
            <a:r>
              <a:rPr lang="en-US" sz="1700" dirty="0">
                <a:latin typeface="Calibri" panose="020F0502020204030204" pitchFamily="34" charset="0"/>
                <a:ea typeface="Calibri" panose="020F0502020204030204" pitchFamily="34" charset="0"/>
              </a:rPr>
              <a:t>Vi </a:t>
            </a:r>
            <a:r>
              <a:rPr lang="en-US" sz="1700" dirty="0" err="1">
                <a:latin typeface="Calibri" panose="020F0502020204030204" pitchFamily="34" charset="0"/>
                <a:ea typeface="Calibri" panose="020F0502020204030204" pitchFamily="34" charset="0"/>
              </a:rPr>
              <a:t>har</a:t>
            </a:r>
            <a:r>
              <a:rPr lang="en-US" sz="1700" dirty="0">
                <a:latin typeface="Calibri" panose="020F0502020204030204" pitchFamily="34" charset="0"/>
                <a:ea typeface="Calibri" panose="020F0502020204030204" pitchFamily="34" charset="0"/>
              </a:rPr>
              <a:t> for </a:t>
            </a:r>
            <a:r>
              <a:rPr lang="en-US" sz="1700" dirty="0" err="1">
                <a:latin typeface="Calibri" panose="020F0502020204030204" pitchFamily="34" charset="0"/>
                <a:ea typeface="Calibri" panose="020F0502020204030204" pitchFamily="34" charset="0"/>
              </a:rPr>
              <a:t>øyeblikket</a:t>
            </a:r>
            <a:r>
              <a:rPr lang="en-US" sz="1700" dirty="0">
                <a:latin typeface="Calibri" panose="020F0502020204030204" pitchFamily="34" charset="0"/>
                <a:ea typeface="Calibri" panose="020F0502020204030204" pitchFamily="34" charset="0"/>
              </a:rPr>
              <a:t> et </a:t>
            </a:r>
            <a:r>
              <a:rPr lang="en-US" sz="1700" dirty="0" err="1">
                <a:latin typeface="Calibri" panose="020F0502020204030204" pitchFamily="34" charset="0"/>
                <a:ea typeface="Calibri" panose="020F0502020204030204" pitchFamily="34" charset="0"/>
              </a:rPr>
              <a:t>unntak</a:t>
            </a:r>
            <a:r>
              <a:rPr lang="en-US" sz="1700" dirty="0">
                <a:latin typeface="Calibri" panose="020F0502020204030204" pitchFamily="34" charset="0"/>
                <a:ea typeface="Calibri" panose="020F0502020204030204" pitchFamily="34" charset="0"/>
              </a:rPr>
              <a:t> med </a:t>
            </a:r>
            <a:r>
              <a:rPr lang="en-US" sz="1700" dirty="0" err="1">
                <a:latin typeface="Calibri" panose="020F0502020204030204" pitchFamily="34" charset="0"/>
                <a:ea typeface="Calibri" panose="020F0502020204030204" pitchFamily="34" charset="0"/>
              </a:rPr>
              <a:t>biokjemi</a:t>
            </a:r>
            <a:r>
              <a:rPr lang="en-US" sz="1700" dirty="0">
                <a:latin typeface="Calibri" panose="020F0502020204030204" pitchFamily="34" charset="0"/>
                <a:ea typeface="Calibri" panose="020F0502020204030204" pitchFamily="34" charset="0"/>
              </a:rPr>
              <a:t> 1 i 5. semester (</a:t>
            </a:r>
            <a:r>
              <a:rPr lang="en-US" sz="1700" dirty="0" err="1">
                <a:latin typeface="Calibri" panose="020F0502020204030204" pitchFamily="34" charset="0"/>
                <a:ea typeface="Calibri" panose="020F0502020204030204" pitchFamily="34" charset="0"/>
              </a:rPr>
              <a:t>fordi</a:t>
            </a:r>
            <a:r>
              <a:rPr lang="en-US" sz="1700" dirty="0">
                <a:latin typeface="Calibri" panose="020F0502020204030204" pitchFamily="34" charset="0"/>
                <a:ea typeface="Calibri" panose="020F0502020204030204" pitchFamily="34" charset="0"/>
              </a:rPr>
              <a:t> </a:t>
            </a:r>
            <a:r>
              <a:rPr lang="en-US" sz="1700" dirty="0" err="1">
                <a:latin typeface="Calibri" panose="020F0502020204030204" pitchFamily="34" charset="0"/>
                <a:ea typeface="Calibri" panose="020F0502020204030204" pitchFamily="34" charset="0"/>
              </a:rPr>
              <a:t>instituttet</a:t>
            </a:r>
            <a:r>
              <a:rPr lang="en-US" sz="1700" dirty="0">
                <a:latin typeface="Calibri" panose="020F0502020204030204" pitchFamily="34" charset="0"/>
                <a:ea typeface="Calibri" panose="020F0502020204030204" pitchFamily="34" charset="0"/>
              </a:rPr>
              <a:t> </a:t>
            </a:r>
            <a:r>
              <a:rPr lang="en-US" sz="1700" dirty="0" err="1">
                <a:latin typeface="Calibri" panose="020F0502020204030204" pitchFamily="34" charset="0"/>
                <a:ea typeface="Calibri" panose="020F0502020204030204" pitchFamily="34" charset="0"/>
              </a:rPr>
              <a:t>påstår</a:t>
            </a:r>
            <a:r>
              <a:rPr lang="en-US" sz="1700" dirty="0">
                <a:latin typeface="Calibri" panose="020F0502020204030204" pitchFamily="34" charset="0"/>
                <a:ea typeface="Calibri" panose="020F0502020204030204" pitchFamily="34" charset="0"/>
              </a:rPr>
              <a:t> at det </a:t>
            </a:r>
            <a:r>
              <a:rPr lang="en-US" sz="1700" dirty="0" err="1">
                <a:latin typeface="Calibri" panose="020F0502020204030204" pitchFamily="34" charset="0"/>
                <a:ea typeface="Calibri" panose="020F0502020204030204" pitchFamily="34" charset="0"/>
              </a:rPr>
              <a:t>ikke</a:t>
            </a:r>
            <a:r>
              <a:rPr lang="en-US" sz="1700" dirty="0">
                <a:latin typeface="Calibri" panose="020F0502020204030204" pitchFamily="34" charset="0"/>
                <a:ea typeface="Calibri" panose="020F0502020204030204" pitchFamily="34" charset="0"/>
              </a:rPr>
              <a:t> </a:t>
            </a:r>
            <a:r>
              <a:rPr lang="en-US" sz="1700" dirty="0" err="1">
                <a:latin typeface="Calibri" panose="020F0502020204030204" pitchFamily="34" charset="0"/>
                <a:ea typeface="Calibri" panose="020F0502020204030204" pitchFamily="34" charset="0"/>
              </a:rPr>
              <a:t>kan</a:t>
            </a:r>
            <a:r>
              <a:rPr lang="en-US" sz="1700" dirty="0">
                <a:latin typeface="Calibri" panose="020F0502020204030204" pitchFamily="34" charset="0"/>
                <a:ea typeface="Calibri" panose="020F0502020204030204" pitchFamily="34" charset="0"/>
              </a:rPr>
              <a:t> </a:t>
            </a:r>
            <a:r>
              <a:rPr lang="en-US" sz="1700" dirty="0" err="1">
                <a:latin typeface="Calibri" panose="020F0502020204030204" pitchFamily="34" charset="0"/>
                <a:ea typeface="Calibri" panose="020F0502020204030204" pitchFamily="34" charset="0"/>
              </a:rPr>
              <a:t>flyttes</a:t>
            </a:r>
            <a:r>
              <a:rPr lang="en-US" sz="1700" dirty="0">
                <a:latin typeface="Calibri" panose="020F0502020204030204" pitchFamily="34" charset="0"/>
                <a:ea typeface="Calibri" panose="020F0502020204030204" pitchFamily="34" charset="0"/>
              </a:rPr>
              <a:t> </a:t>
            </a:r>
            <a:r>
              <a:rPr lang="en-US" sz="1700" dirty="0" err="1">
                <a:latin typeface="Calibri" panose="020F0502020204030204" pitchFamily="34" charset="0"/>
                <a:ea typeface="Calibri" panose="020F0502020204030204" pitchFamily="34" charset="0"/>
              </a:rPr>
              <a:t>eller</a:t>
            </a:r>
            <a:r>
              <a:rPr lang="en-US" sz="1700" dirty="0">
                <a:latin typeface="Calibri" panose="020F0502020204030204" pitchFamily="34" charset="0"/>
                <a:ea typeface="Calibri" panose="020F0502020204030204" pitchFamily="34" charset="0"/>
              </a:rPr>
              <a:t> </a:t>
            </a:r>
            <a:r>
              <a:rPr lang="en-US" sz="1700" dirty="0" err="1">
                <a:latin typeface="Calibri" panose="020F0502020204030204" pitchFamily="34" charset="0"/>
                <a:ea typeface="Calibri" panose="020F0502020204030204" pitchFamily="34" charset="0"/>
              </a:rPr>
              <a:t>f.eks</a:t>
            </a:r>
            <a:r>
              <a:rPr lang="en-US" sz="1700" dirty="0">
                <a:latin typeface="Calibri" panose="020F0502020204030204" pitchFamily="34" charset="0"/>
                <a:ea typeface="Calibri" panose="020F0502020204030204" pitchFamily="34" charset="0"/>
              </a:rPr>
              <a:t>. </a:t>
            </a:r>
            <a:r>
              <a:rPr lang="en-US" sz="1700" dirty="0" err="1">
                <a:latin typeface="Calibri" panose="020F0502020204030204" pitchFamily="34" charset="0"/>
                <a:ea typeface="Calibri" panose="020F0502020204030204" pitchFamily="34" charset="0"/>
              </a:rPr>
              <a:t>tas</a:t>
            </a:r>
            <a:r>
              <a:rPr lang="en-US" sz="1700" dirty="0">
                <a:latin typeface="Calibri" panose="020F0502020204030204" pitchFamily="34" charset="0"/>
                <a:ea typeface="Calibri" panose="020F0502020204030204" pitchFamily="34" charset="0"/>
              </a:rPr>
              <a:t> inn I </a:t>
            </a:r>
            <a:r>
              <a:rPr lang="en-US" sz="1700" dirty="0" err="1">
                <a:latin typeface="Calibri" panose="020F0502020204030204" pitchFamily="34" charset="0"/>
                <a:ea typeface="Calibri" panose="020F0502020204030204" pitchFamily="34" charset="0"/>
              </a:rPr>
              <a:t>bioteknologi</a:t>
            </a:r>
            <a:r>
              <a:rPr lang="en-US" sz="1700" dirty="0">
                <a:latin typeface="Calibri" panose="020F0502020204030204" pitchFamily="34" charset="0"/>
                <a:ea typeface="Calibri" panose="020F0502020204030204" pitchFamily="34" charset="0"/>
              </a:rPr>
              <a:t>). Dette </a:t>
            </a:r>
            <a:r>
              <a:rPr lang="en-US" sz="1700" dirty="0" err="1">
                <a:latin typeface="Calibri" panose="020F0502020204030204" pitchFamily="34" charset="0"/>
                <a:ea typeface="Calibri" panose="020F0502020204030204" pitchFamily="34" charset="0"/>
              </a:rPr>
              <a:t>unntaket</a:t>
            </a:r>
            <a:r>
              <a:rPr lang="en-US" sz="1700" dirty="0">
                <a:latin typeface="Calibri" panose="020F0502020204030204" pitchFamily="34" charset="0"/>
                <a:ea typeface="Calibri" panose="020F0502020204030204" pitchFamily="34" charset="0"/>
              </a:rPr>
              <a:t> </a:t>
            </a:r>
            <a:r>
              <a:rPr lang="en-US" sz="1700" dirty="0" err="1">
                <a:latin typeface="Calibri" panose="020F0502020204030204" pitchFamily="34" charset="0"/>
                <a:ea typeface="Calibri" panose="020F0502020204030204" pitchFamily="34" charset="0"/>
              </a:rPr>
              <a:t>synes</a:t>
            </a:r>
            <a:r>
              <a:rPr lang="en-US" sz="1700" dirty="0">
                <a:latin typeface="Calibri" panose="020F0502020204030204" pitchFamily="34" charset="0"/>
                <a:ea typeface="Calibri" panose="020F0502020204030204" pitchFamily="34" charset="0"/>
              </a:rPr>
              <a:t> </a:t>
            </a:r>
            <a:r>
              <a:rPr lang="en-US" sz="1700" dirty="0" err="1">
                <a:latin typeface="Calibri" panose="020F0502020204030204" pitchFamily="34" charset="0"/>
                <a:ea typeface="Calibri" panose="020F0502020204030204" pitchFamily="34" charset="0"/>
              </a:rPr>
              <a:t>jeg</a:t>
            </a:r>
            <a:r>
              <a:rPr lang="en-US" sz="1700" dirty="0">
                <a:latin typeface="Calibri" panose="020F0502020204030204" pitchFamily="34" charset="0"/>
                <a:ea typeface="Calibri" panose="020F0502020204030204" pitchFamily="34" charset="0"/>
              </a:rPr>
              <a:t> vi </a:t>
            </a:r>
            <a:r>
              <a:rPr lang="en-US" sz="1700" dirty="0" err="1">
                <a:latin typeface="Calibri" panose="020F0502020204030204" pitchFamily="34" charset="0"/>
                <a:ea typeface="Calibri" panose="020F0502020204030204" pitchFamily="34" charset="0"/>
              </a:rPr>
              <a:t>kan</a:t>
            </a:r>
            <a:r>
              <a:rPr lang="en-US" sz="1700" dirty="0">
                <a:latin typeface="Calibri" panose="020F0502020204030204" pitchFamily="34" charset="0"/>
                <a:ea typeface="Calibri" panose="020F0502020204030204" pitchFamily="34" charset="0"/>
              </a:rPr>
              <a:t> </a:t>
            </a:r>
            <a:r>
              <a:rPr lang="en-US" sz="1700" dirty="0" err="1">
                <a:latin typeface="Calibri" panose="020F0502020204030204" pitchFamily="34" charset="0"/>
                <a:ea typeface="Calibri" panose="020F0502020204030204" pitchFamily="34" charset="0"/>
              </a:rPr>
              <a:t>leve</a:t>
            </a:r>
            <a:r>
              <a:rPr lang="en-US" sz="1700" dirty="0">
                <a:latin typeface="Calibri" panose="020F0502020204030204" pitchFamily="34" charset="0"/>
                <a:ea typeface="Calibri" panose="020F0502020204030204" pitchFamily="34" charset="0"/>
              </a:rPr>
              <a:t> med, </a:t>
            </a:r>
            <a:r>
              <a:rPr lang="en-US" sz="1700" dirty="0" err="1">
                <a:latin typeface="Calibri" panose="020F0502020204030204" pitchFamily="34" charset="0"/>
                <a:ea typeface="Calibri" panose="020F0502020204030204" pitchFamily="34" charset="0"/>
              </a:rPr>
              <a:t>så</a:t>
            </a:r>
            <a:r>
              <a:rPr lang="en-US" sz="1700" dirty="0">
                <a:latin typeface="Calibri" panose="020F0502020204030204" pitchFamily="34" charset="0"/>
                <a:ea typeface="Calibri" panose="020F0502020204030204" pitchFamily="34" charset="0"/>
              </a:rPr>
              <a:t> </a:t>
            </a:r>
            <a:r>
              <a:rPr lang="en-US" sz="1700" dirty="0" err="1">
                <a:latin typeface="Calibri" panose="020F0502020204030204" pitchFamily="34" charset="0"/>
                <a:ea typeface="Calibri" panose="020F0502020204030204" pitchFamily="34" charset="0"/>
              </a:rPr>
              <a:t>lenge</a:t>
            </a:r>
            <a:r>
              <a:rPr lang="en-US" sz="1700" dirty="0">
                <a:latin typeface="Calibri" panose="020F0502020204030204" pitchFamily="34" charset="0"/>
                <a:ea typeface="Calibri" panose="020F0502020204030204" pitchFamily="34" charset="0"/>
              </a:rPr>
              <a:t> det </a:t>
            </a:r>
            <a:r>
              <a:rPr lang="en-US" sz="1700" dirty="0" err="1">
                <a:latin typeface="Calibri" panose="020F0502020204030204" pitchFamily="34" charset="0"/>
                <a:ea typeface="Calibri" panose="020F0502020204030204" pitchFamily="34" charset="0"/>
              </a:rPr>
              <a:t>ikke</a:t>
            </a:r>
            <a:r>
              <a:rPr lang="en-US" sz="1700" dirty="0">
                <a:latin typeface="Calibri" panose="020F0502020204030204" pitchFamily="34" charset="0"/>
                <a:ea typeface="Calibri" panose="020F0502020204030204" pitchFamily="34" charset="0"/>
              </a:rPr>
              <a:t> </a:t>
            </a:r>
            <a:r>
              <a:rPr lang="en-US" sz="1700" dirty="0" err="1">
                <a:latin typeface="Calibri" panose="020F0502020204030204" pitchFamily="34" charset="0"/>
                <a:ea typeface="Calibri" panose="020F0502020204030204" pitchFamily="34" charset="0"/>
              </a:rPr>
              <a:t>bli</a:t>
            </a:r>
            <a:r>
              <a:rPr lang="en-US" sz="1700" dirty="0">
                <a:latin typeface="Calibri" panose="020F0502020204030204" pitchFamily="34" charset="0"/>
                <a:ea typeface="Calibri" panose="020F0502020204030204" pitchFamily="34" charset="0"/>
              </a:rPr>
              <a:t> </a:t>
            </a:r>
            <a:r>
              <a:rPr lang="en-US" sz="1700" dirty="0" err="1">
                <a:latin typeface="Calibri" panose="020F0502020204030204" pitchFamily="34" charset="0"/>
                <a:ea typeface="Calibri" panose="020F0502020204030204" pitchFamily="34" charset="0"/>
              </a:rPr>
              <a:t>flere</a:t>
            </a:r>
            <a:r>
              <a:rPr lang="en-US" sz="1700" dirty="0">
                <a:latin typeface="Calibri" panose="020F0502020204030204" pitchFamily="34" charset="0"/>
                <a:ea typeface="Calibri" panose="020F0502020204030204" pitchFamily="34" charset="0"/>
              </a:rPr>
              <a:t> </a:t>
            </a:r>
            <a:r>
              <a:rPr lang="en-US" sz="1700" dirty="0" err="1">
                <a:latin typeface="Calibri" panose="020F0502020204030204" pitchFamily="34" charset="0"/>
                <a:ea typeface="Calibri" panose="020F0502020204030204" pitchFamily="34" charset="0"/>
              </a:rPr>
              <a:t>slike</a:t>
            </a:r>
            <a:r>
              <a:rPr lang="en-US" sz="1700" dirty="0">
                <a:latin typeface="Calibri" panose="020F0502020204030204" pitchFamily="34" charset="0"/>
                <a:ea typeface="Calibri" panose="020F0502020204030204" pitchFamily="34" charset="0"/>
              </a:rPr>
              <a:t> </a:t>
            </a:r>
            <a:r>
              <a:rPr lang="en-US" sz="1700" dirty="0" err="1">
                <a:latin typeface="Calibri" panose="020F0502020204030204" pitchFamily="34" charset="0"/>
                <a:ea typeface="Calibri" panose="020F0502020204030204" pitchFamily="34" charset="0"/>
              </a:rPr>
              <a:t>unntak</a:t>
            </a:r>
            <a:r>
              <a:rPr lang="en-US" sz="1700" dirty="0">
                <a:latin typeface="Calibri" panose="020F0502020204030204" pitchFamily="34" charset="0"/>
                <a:ea typeface="Calibri" panose="020F0502020204030204" pitchFamily="34" charset="0"/>
              </a:rPr>
              <a:t>.</a:t>
            </a:r>
          </a:p>
          <a:p>
            <a:pPr marL="285750" indent="-285750">
              <a:buFont typeface="Arial" panose="020B0604020202020204" pitchFamily="34" charset="0"/>
              <a:buChar char="•"/>
            </a:pPr>
            <a:endParaRPr lang="nb-NO" sz="1400" dirty="0"/>
          </a:p>
        </p:txBody>
      </p:sp>
    </p:spTree>
    <p:extLst>
      <p:ext uri="{BB962C8B-B14F-4D97-AF65-F5344CB8AC3E}">
        <p14:creationId xmlns:p14="http://schemas.microsoft.com/office/powerpoint/2010/main" val="385778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E6E5B-EC45-7D67-03A9-DB26D5A4ACF1}"/>
              </a:ext>
            </a:extLst>
          </p:cNvPr>
          <p:cNvSpPr>
            <a:spLocks noGrp="1"/>
          </p:cNvSpPr>
          <p:nvPr>
            <p:ph type="title"/>
          </p:nvPr>
        </p:nvSpPr>
        <p:spPr/>
        <p:txBody>
          <a:bodyPr>
            <a:normAutofit/>
          </a:bodyPr>
          <a:lstStyle/>
          <a:p>
            <a:r>
              <a:rPr lang="nb-NO" sz="4400" dirty="0">
                <a:effectLst/>
                <a:latin typeface="Calibri" panose="020F0502020204030204" pitchFamily="34" charset="0"/>
                <a:ea typeface="Times New Roman" panose="02020603050405020304" pitchFamily="18" charset="0"/>
              </a:rPr>
              <a:t>7. Pågående prosess med sammenslåing av studieprogrammet</a:t>
            </a:r>
            <a:endParaRPr lang="en-US" dirty="0"/>
          </a:p>
        </p:txBody>
      </p:sp>
      <p:sp>
        <p:nvSpPr>
          <p:cNvPr id="3" name="Content Placeholder 2">
            <a:extLst>
              <a:ext uri="{FF2B5EF4-FFF2-40B4-BE49-F238E27FC236}">
                <a16:creationId xmlns:a16="http://schemas.microsoft.com/office/drawing/2014/main" id="{367A9674-6C88-CAB0-BB2F-1E82F4634026}"/>
              </a:ext>
            </a:extLst>
          </p:cNvPr>
          <p:cNvSpPr>
            <a:spLocks noGrp="1"/>
          </p:cNvSpPr>
          <p:nvPr>
            <p:ph idx="1"/>
          </p:nvPr>
        </p:nvSpPr>
        <p:spPr/>
        <p:txBody>
          <a:bodyPr>
            <a:normAutofit fontScale="85000" lnSpcReduction="10000"/>
          </a:bodyPr>
          <a:lstStyle/>
          <a:p>
            <a:r>
              <a:rPr lang="nb-NO" dirty="0"/>
              <a:t>Bakgrunn: Redusere antall studieprogrammer</a:t>
            </a:r>
          </a:p>
          <a:p>
            <a:r>
              <a:rPr lang="nb-NO" dirty="0"/>
              <a:t>Min gruppe (ledet av Hilde Lea Lein): Slå sammen «kjemi» (MTKJ) og materialteknologi (MTMT)?</a:t>
            </a:r>
          </a:p>
          <a:p>
            <a:r>
              <a:rPr lang="nb-NO" dirty="0"/>
              <a:t>En annen gruppe: Gjøre det samme på ingeniørstudiet</a:t>
            </a:r>
          </a:p>
          <a:p>
            <a:r>
              <a:rPr lang="nb-NO" dirty="0"/>
              <a:t>Spørsmål: Hva da med metallurgi?</a:t>
            </a:r>
          </a:p>
          <a:p>
            <a:pPr lvl="1"/>
            <a:r>
              <a:rPr lang="nb-NO" dirty="0"/>
              <a:t>Min konklusjon: Vi kan ikke ha metallurgi (med fasediagrammer og mekanikk) med i MTKJ.</a:t>
            </a:r>
          </a:p>
          <a:p>
            <a:endParaRPr lang="nb-NO" dirty="0"/>
          </a:p>
          <a:p>
            <a:r>
              <a:rPr lang="nb-NO" dirty="0"/>
              <a:t>Foreløpig «fredet»: Nanoteknologi</a:t>
            </a:r>
          </a:p>
          <a:p>
            <a:pPr lvl="1"/>
            <a:r>
              <a:rPr lang="nb-NO" dirty="0"/>
              <a:t>Det er et lite studium som koster mye</a:t>
            </a:r>
          </a:p>
          <a:p>
            <a:pPr lvl="1"/>
            <a:r>
              <a:rPr lang="nb-NO" dirty="0"/>
              <a:t>Fredet pga. veldig gode studenter</a:t>
            </a:r>
          </a:p>
          <a:p>
            <a:pPr lvl="2"/>
            <a:r>
              <a:rPr lang="nb-NO" dirty="0"/>
              <a:t>Men: Hvor lenge varer det?</a:t>
            </a:r>
          </a:p>
          <a:p>
            <a:pPr lvl="1"/>
            <a:r>
              <a:rPr lang="nb-NO" dirty="0"/>
              <a:t>Og: Det konkurrer med andre siv.ing. studier.</a:t>
            </a:r>
            <a:endParaRPr lang="en-US" dirty="0"/>
          </a:p>
        </p:txBody>
      </p:sp>
    </p:spTree>
    <p:extLst>
      <p:ext uri="{BB962C8B-B14F-4D97-AF65-F5344CB8AC3E}">
        <p14:creationId xmlns:p14="http://schemas.microsoft.com/office/powerpoint/2010/main" val="841479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7FE75-68F4-4E6E-8159-5CDA66316DA9}"/>
              </a:ext>
            </a:extLst>
          </p:cNvPr>
          <p:cNvSpPr>
            <a:spLocks noGrp="1"/>
          </p:cNvSpPr>
          <p:nvPr>
            <p:ph type="title"/>
          </p:nvPr>
        </p:nvSpPr>
        <p:spPr/>
        <p:txBody>
          <a:bodyPr/>
          <a:lstStyle/>
          <a:p>
            <a:r>
              <a:rPr lang="nb-NO" dirty="0"/>
              <a:t>Programråd MTKJ</a:t>
            </a:r>
            <a:r>
              <a:rPr lang="nb-NO"/>
              <a:t>, vår </a:t>
            </a:r>
            <a:r>
              <a:rPr lang="nb-NO" dirty="0"/>
              <a:t>2023</a:t>
            </a:r>
          </a:p>
        </p:txBody>
      </p:sp>
      <p:sp>
        <p:nvSpPr>
          <p:cNvPr id="7" name="Content Placeholder 6">
            <a:extLst>
              <a:ext uri="{FF2B5EF4-FFF2-40B4-BE49-F238E27FC236}">
                <a16:creationId xmlns:a16="http://schemas.microsoft.com/office/drawing/2014/main" id="{5060E83E-BD31-4CE5-8323-3B5F5716B8CB}"/>
              </a:ext>
            </a:extLst>
          </p:cNvPr>
          <p:cNvSpPr>
            <a:spLocks noGrp="1"/>
          </p:cNvSpPr>
          <p:nvPr>
            <p:ph idx="1"/>
          </p:nvPr>
        </p:nvSpPr>
        <p:spPr/>
        <p:txBody>
          <a:bodyPr>
            <a:normAutofit lnSpcReduction="10000"/>
          </a:bodyPr>
          <a:lstStyle/>
          <a:p>
            <a:r>
              <a:rPr lang="nb-NO" dirty="0"/>
              <a:t>Leder: Sigurd Skogestad </a:t>
            </a:r>
          </a:p>
          <a:p>
            <a:r>
              <a:rPr lang="nb-NO" dirty="0"/>
              <a:t>Bioteknologi: Anita Nordeng Jakobsen </a:t>
            </a:r>
          </a:p>
          <a:p>
            <a:r>
              <a:rPr lang="nb-NO" dirty="0"/>
              <a:t>Kjemi: Solon Oikonomopoulos </a:t>
            </a:r>
          </a:p>
          <a:p>
            <a:r>
              <a:rPr lang="nb-NO" dirty="0"/>
              <a:t>Kjemisk prosessteknologi: Hanna Knuutila </a:t>
            </a:r>
          </a:p>
          <a:p>
            <a:r>
              <a:rPr lang="nb-NO" dirty="0"/>
              <a:t>Materialteknologi: Sondre Kvalvåg Schnell (vara: Hilde Lea Lein)</a:t>
            </a:r>
          </a:p>
          <a:p>
            <a:r>
              <a:rPr lang="nb-NO" dirty="0"/>
              <a:t>Studenter: Jakob Ravnestad, </a:t>
            </a:r>
            <a:r>
              <a:rPr lang="nb-NO" dirty="0">
                <a:solidFill>
                  <a:srgbClr val="212121"/>
                </a:solidFill>
                <a:effectLst/>
                <a:ea typeface="Times New Roman" panose="02020603050405020304" pitchFamily="18" charset="0"/>
              </a:rPr>
              <a:t>Sigrid Haugneland Christensen, Åsmund </a:t>
            </a:r>
            <a:r>
              <a:rPr lang="nb-NO" dirty="0" err="1">
                <a:solidFill>
                  <a:srgbClr val="212121"/>
                </a:solidFill>
                <a:effectLst/>
                <a:ea typeface="Times New Roman" panose="02020603050405020304" pitchFamily="18" charset="0"/>
              </a:rPr>
              <a:t>Sauar</a:t>
            </a:r>
            <a:r>
              <a:rPr lang="nb-NO" dirty="0">
                <a:solidFill>
                  <a:srgbClr val="212121"/>
                </a:solidFill>
                <a:effectLst/>
                <a:ea typeface="Times New Roman" panose="02020603050405020304" pitchFamily="18" charset="0"/>
              </a:rPr>
              <a:t> </a:t>
            </a:r>
            <a:endParaRPr lang="nb-NO" dirty="0"/>
          </a:p>
          <a:p>
            <a:r>
              <a:rPr lang="nb-NO" dirty="0"/>
              <a:t>Ekstern: Sigrid Lædre (SINTEF) og Torfinn Haaland (GE Healthcare)</a:t>
            </a:r>
          </a:p>
          <a:p>
            <a:r>
              <a:rPr lang="nb-NO" dirty="0"/>
              <a:t>Sekretær: Hege Johannessen </a:t>
            </a:r>
          </a:p>
          <a:p>
            <a:endParaRPr lang="nb-NO" dirty="0"/>
          </a:p>
        </p:txBody>
      </p:sp>
    </p:spTree>
    <p:extLst>
      <p:ext uri="{BB962C8B-B14F-4D97-AF65-F5344CB8AC3E}">
        <p14:creationId xmlns:p14="http://schemas.microsoft.com/office/powerpoint/2010/main" val="37123779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28CA3-AC0A-9415-EF49-36366391192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08681C9-A274-BFDE-0FB6-7E00AB0B63BA}"/>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E134F92E-81D8-1BD1-41AF-15E8601875FB}"/>
              </a:ext>
            </a:extLst>
          </p:cNvPr>
          <p:cNvPicPr>
            <a:picLocks noChangeAspect="1"/>
          </p:cNvPicPr>
          <p:nvPr/>
        </p:nvPicPr>
        <p:blipFill>
          <a:blip r:embed="rId2"/>
          <a:stretch>
            <a:fillRect/>
          </a:stretch>
        </p:blipFill>
        <p:spPr>
          <a:xfrm>
            <a:off x="735804" y="0"/>
            <a:ext cx="9759476" cy="6693225"/>
          </a:xfrm>
          <a:prstGeom prst="rect">
            <a:avLst/>
          </a:prstGeom>
        </p:spPr>
      </p:pic>
      <p:sp>
        <p:nvSpPr>
          <p:cNvPr id="6" name="TextBox 5">
            <a:extLst>
              <a:ext uri="{FF2B5EF4-FFF2-40B4-BE49-F238E27FC236}">
                <a16:creationId xmlns:a16="http://schemas.microsoft.com/office/drawing/2014/main" id="{B7341CA7-0DE2-A89B-5B1A-4A8F395F9D36}"/>
              </a:ext>
            </a:extLst>
          </p:cNvPr>
          <p:cNvSpPr txBox="1"/>
          <p:nvPr/>
        </p:nvSpPr>
        <p:spPr>
          <a:xfrm>
            <a:off x="6419850" y="5667137"/>
            <a:ext cx="1524000" cy="338554"/>
          </a:xfrm>
          <a:prstGeom prst="rect">
            <a:avLst/>
          </a:prstGeom>
          <a:noFill/>
        </p:spPr>
        <p:txBody>
          <a:bodyPr wrap="square" rtlCol="0">
            <a:spAutoFit/>
          </a:bodyPr>
          <a:lstStyle/>
          <a:p>
            <a:r>
              <a:rPr lang="nb-NO" sz="1600" dirty="0"/>
              <a:t>materialkjemi</a:t>
            </a:r>
            <a:endParaRPr lang="en-US" sz="1600" dirty="0"/>
          </a:p>
        </p:txBody>
      </p:sp>
      <p:sp>
        <p:nvSpPr>
          <p:cNvPr id="7" name="Rectangle 6">
            <a:extLst>
              <a:ext uri="{FF2B5EF4-FFF2-40B4-BE49-F238E27FC236}">
                <a16:creationId xmlns:a16="http://schemas.microsoft.com/office/drawing/2014/main" id="{B89A637F-0E0D-C2A7-6ADD-A36EE577C440}"/>
              </a:ext>
            </a:extLst>
          </p:cNvPr>
          <p:cNvSpPr/>
          <p:nvPr/>
        </p:nvSpPr>
        <p:spPr>
          <a:xfrm>
            <a:off x="6257925" y="3495675"/>
            <a:ext cx="1919288" cy="65950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D5F39504-5A0D-26F9-15E8-E0B3F1088143}"/>
              </a:ext>
            </a:extLst>
          </p:cNvPr>
          <p:cNvSpPr/>
          <p:nvPr/>
        </p:nvSpPr>
        <p:spPr>
          <a:xfrm>
            <a:off x="6310312" y="4773496"/>
            <a:ext cx="1919288" cy="65950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9BB87333-599E-B199-7DFA-54EB7CAC2DC5}"/>
              </a:ext>
            </a:extLst>
          </p:cNvPr>
          <p:cNvSpPr txBox="1"/>
          <p:nvPr/>
        </p:nvSpPr>
        <p:spPr>
          <a:xfrm>
            <a:off x="6212681" y="3825428"/>
            <a:ext cx="2114550" cy="253916"/>
          </a:xfrm>
          <a:prstGeom prst="rect">
            <a:avLst/>
          </a:prstGeom>
          <a:noFill/>
        </p:spPr>
        <p:txBody>
          <a:bodyPr wrap="square" rtlCol="0">
            <a:spAutoFit/>
          </a:bodyPr>
          <a:lstStyle/>
          <a:p>
            <a:r>
              <a:rPr lang="nb-NO" sz="1050" dirty="0">
                <a:solidFill>
                  <a:schemeClr val="accent6"/>
                </a:solidFill>
              </a:rPr>
              <a:t>+ brenselceller og grønn hydrogen</a:t>
            </a:r>
            <a:endParaRPr lang="en-US" sz="1050" dirty="0">
              <a:solidFill>
                <a:schemeClr val="accent6"/>
              </a:solidFill>
            </a:endParaRPr>
          </a:p>
        </p:txBody>
      </p:sp>
      <p:sp>
        <p:nvSpPr>
          <p:cNvPr id="5" name="TextBox 4">
            <a:extLst>
              <a:ext uri="{FF2B5EF4-FFF2-40B4-BE49-F238E27FC236}">
                <a16:creationId xmlns:a16="http://schemas.microsoft.com/office/drawing/2014/main" id="{2D92FE5D-3975-96E9-2EC9-75722F054F53}"/>
              </a:ext>
            </a:extLst>
          </p:cNvPr>
          <p:cNvSpPr txBox="1"/>
          <p:nvPr/>
        </p:nvSpPr>
        <p:spPr>
          <a:xfrm>
            <a:off x="8354323" y="3709337"/>
            <a:ext cx="1859864" cy="430887"/>
          </a:xfrm>
          <a:prstGeom prst="rect">
            <a:avLst/>
          </a:prstGeom>
          <a:solidFill>
            <a:schemeClr val="accent1">
              <a:lumMod val="20000"/>
              <a:lumOff val="80000"/>
            </a:schemeClr>
          </a:solidFill>
        </p:spPr>
        <p:txBody>
          <a:bodyPr wrap="square" rtlCol="0">
            <a:spAutoFit/>
          </a:bodyPr>
          <a:lstStyle/>
          <a:p>
            <a:r>
              <a:rPr lang="nb-NO" sz="1100" dirty="0"/>
              <a:t>Fysikalsk kjemi 2 («struktur») + mer? Data-</a:t>
            </a:r>
            <a:r>
              <a:rPr lang="nb-NO" sz="1100" dirty="0" err="1"/>
              <a:t>analytics</a:t>
            </a:r>
            <a:r>
              <a:rPr lang="nb-NO" sz="1100" dirty="0"/>
              <a:t>?</a:t>
            </a:r>
            <a:endParaRPr lang="en-US" sz="1100" dirty="0"/>
          </a:p>
        </p:txBody>
      </p:sp>
    </p:spTree>
    <p:extLst>
      <p:ext uri="{BB962C8B-B14F-4D97-AF65-F5344CB8AC3E}">
        <p14:creationId xmlns:p14="http://schemas.microsoft.com/office/powerpoint/2010/main" val="928134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BD89F-0317-31FF-328F-13350A878B00}"/>
              </a:ext>
            </a:extLst>
          </p:cNvPr>
          <p:cNvSpPr>
            <a:spLocks noGrp="1"/>
          </p:cNvSpPr>
          <p:nvPr>
            <p:ph type="title"/>
          </p:nvPr>
        </p:nvSpPr>
        <p:spPr/>
        <p:txBody>
          <a:bodyPr/>
          <a:lstStyle/>
          <a:p>
            <a:r>
              <a:rPr lang="nb-NO" dirty="0">
                <a:latin typeface="Calibri" panose="020F0502020204030204" pitchFamily="34" charset="0"/>
                <a:ea typeface="Calibri" panose="020F0502020204030204" pitchFamily="34" charset="0"/>
              </a:rPr>
              <a:t>8</a:t>
            </a:r>
            <a:r>
              <a:rPr lang="nb-NO" sz="4400">
                <a:effectLst/>
                <a:latin typeface="Calibri" panose="020F0502020204030204" pitchFamily="34" charset="0"/>
                <a:ea typeface="Calibri" panose="020F0502020204030204" pitchFamily="34" charset="0"/>
              </a:rPr>
              <a:t>. </a:t>
            </a:r>
            <a:r>
              <a:rPr lang="nb-NO" sz="4400" dirty="0">
                <a:effectLst/>
                <a:latin typeface="Calibri" panose="020F0502020204030204" pitchFamily="34" charset="0"/>
                <a:ea typeface="Calibri" panose="020F0502020204030204" pitchFamily="34" charset="0"/>
              </a:rPr>
              <a:t>Matematikkstrengen (Morten </a:t>
            </a:r>
            <a:r>
              <a:rPr lang="nb-NO" dirty="0">
                <a:latin typeface="Calibri" panose="020F0502020204030204" pitchFamily="34" charset="0"/>
                <a:ea typeface="Calibri" panose="020F0502020204030204" pitchFamily="34" charset="0"/>
              </a:rPr>
              <a:t>N</a:t>
            </a:r>
            <a:r>
              <a:rPr lang="nb-NO" sz="4400" dirty="0">
                <a:effectLst/>
                <a:latin typeface="Calibri" panose="020F0502020204030204" pitchFamily="34" charset="0"/>
                <a:ea typeface="Calibri" panose="020F0502020204030204" pitchFamily="34" charset="0"/>
              </a:rPr>
              <a:t>ome)</a:t>
            </a:r>
            <a:endParaRPr lang="en-US" dirty="0"/>
          </a:p>
        </p:txBody>
      </p:sp>
      <p:sp>
        <p:nvSpPr>
          <p:cNvPr id="3" name="Content Placeholder 2">
            <a:extLst>
              <a:ext uri="{FF2B5EF4-FFF2-40B4-BE49-F238E27FC236}">
                <a16:creationId xmlns:a16="http://schemas.microsoft.com/office/drawing/2014/main" id="{408AD107-2B61-4D40-C154-03A6948705F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1844260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400DD-435C-667C-F4E5-FFB61147682D}"/>
              </a:ext>
            </a:extLst>
          </p:cNvPr>
          <p:cNvSpPr>
            <a:spLocks noGrp="1"/>
          </p:cNvSpPr>
          <p:nvPr>
            <p:ph type="title"/>
          </p:nvPr>
        </p:nvSpPr>
        <p:spPr/>
        <p:txBody>
          <a:bodyPr/>
          <a:lstStyle/>
          <a:p>
            <a:r>
              <a:rPr lang="nb-NO" dirty="0"/>
              <a:t>9. Eventuelt</a:t>
            </a:r>
          </a:p>
        </p:txBody>
      </p:sp>
      <p:sp>
        <p:nvSpPr>
          <p:cNvPr id="3" name="Content Placeholder 2">
            <a:extLst>
              <a:ext uri="{FF2B5EF4-FFF2-40B4-BE49-F238E27FC236}">
                <a16:creationId xmlns:a16="http://schemas.microsoft.com/office/drawing/2014/main" id="{1CEF20B7-CE8F-19DF-383D-7EEDAB75AC90}"/>
              </a:ext>
            </a:extLst>
          </p:cNvPr>
          <p:cNvSpPr>
            <a:spLocks noGrp="1"/>
          </p:cNvSpPr>
          <p:nvPr>
            <p:ph idx="1"/>
          </p:nvPr>
        </p:nvSpPr>
        <p:spPr/>
        <p:txBody>
          <a:bodyPr/>
          <a:lstStyle/>
          <a:p>
            <a:endParaRPr lang="nb-NO"/>
          </a:p>
        </p:txBody>
      </p:sp>
    </p:spTree>
    <p:extLst>
      <p:ext uri="{BB962C8B-B14F-4D97-AF65-F5344CB8AC3E}">
        <p14:creationId xmlns:p14="http://schemas.microsoft.com/office/powerpoint/2010/main" val="870423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0F74B-DFF3-2627-89B2-9BBAAA63A8AB}"/>
              </a:ext>
            </a:extLst>
          </p:cNvPr>
          <p:cNvSpPr>
            <a:spLocks noGrp="1"/>
          </p:cNvSpPr>
          <p:nvPr>
            <p:ph type="title"/>
          </p:nvPr>
        </p:nvSpPr>
        <p:spPr/>
        <p:txBody>
          <a:bodyPr/>
          <a:lstStyle/>
          <a:p>
            <a:r>
              <a:rPr lang="nb-NO" dirty="0"/>
              <a:t>Dybde-evaluering</a:t>
            </a:r>
            <a:endParaRPr lang="en-US" dirty="0"/>
          </a:p>
        </p:txBody>
      </p:sp>
      <p:sp>
        <p:nvSpPr>
          <p:cNvPr id="3" name="Content Placeholder 2">
            <a:extLst>
              <a:ext uri="{FF2B5EF4-FFF2-40B4-BE49-F238E27FC236}">
                <a16:creationId xmlns:a16="http://schemas.microsoft.com/office/drawing/2014/main" id="{79DAF338-D1DD-48EE-9093-66969BDED48F}"/>
              </a:ext>
            </a:extLst>
          </p:cNvPr>
          <p:cNvSpPr>
            <a:spLocks noGrp="1"/>
          </p:cNvSpPr>
          <p:nvPr>
            <p:ph idx="1"/>
          </p:nvPr>
        </p:nvSpPr>
        <p:spPr/>
        <p:txBody>
          <a:bodyPr/>
          <a:lstStyle/>
          <a:p>
            <a:r>
              <a:rPr lang="nb-NO" dirty="0"/>
              <a:t>Se her:</a:t>
            </a:r>
          </a:p>
          <a:p>
            <a:pPr marL="0" indent="0">
              <a:buNone/>
            </a:pPr>
            <a:r>
              <a:rPr lang="en-US"/>
              <a:t>https://folk.ntnu.no/skoge/MTKJ/dybdeevaluering-2021-2022/</a:t>
            </a:r>
            <a:endParaRPr lang="en-US" dirty="0"/>
          </a:p>
        </p:txBody>
      </p:sp>
    </p:spTree>
    <p:extLst>
      <p:ext uri="{BB962C8B-B14F-4D97-AF65-F5344CB8AC3E}">
        <p14:creationId xmlns:p14="http://schemas.microsoft.com/office/powerpoint/2010/main" val="3805288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3E7B5-7965-6DEE-C0B7-28F1C788D61E}"/>
              </a:ext>
            </a:extLst>
          </p:cNvPr>
          <p:cNvSpPr>
            <a:spLocks noGrp="1"/>
          </p:cNvSpPr>
          <p:nvPr>
            <p:ph type="title"/>
          </p:nvPr>
        </p:nvSpPr>
        <p:spPr>
          <a:xfrm>
            <a:off x="838200" y="365125"/>
            <a:ext cx="10515600" cy="878459"/>
          </a:xfrm>
        </p:spPr>
        <p:txBody>
          <a:bodyPr>
            <a:noAutofit/>
          </a:bodyPr>
          <a:lstStyle/>
          <a:p>
            <a:r>
              <a:rPr lang="en-US" sz="2000" dirty="0" err="1"/>
              <a:t>Læringsmål</a:t>
            </a:r>
            <a:r>
              <a:rPr lang="en-US" sz="2000" dirty="0"/>
              <a:t>/ </a:t>
            </a:r>
            <a:r>
              <a:rPr lang="en-US" sz="2000" dirty="0" err="1"/>
              <a:t>Læringsutbytte</a:t>
            </a:r>
            <a:r>
              <a:rPr lang="en-US" sz="2000" dirty="0"/>
              <a:t> MTKJ (mars 2023): </a:t>
            </a:r>
            <a:br>
              <a:rPr lang="en-US" sz="2000" dirty="0"/>
            </a:br>
            <a:r>
              <a:rPr lang="en-US" sz="2000" dirty="0"/>
              <a:t>En student </a:t>
            </a:r>
            <a:r>
              <a:rPr lang="en-US" sz="2000" dirty="0" err="1"/>
              <a:t>som</a:t>
            </a:r>
            <a:r>
              <a:rPr lang="en-US" sz="2000" dirty="0"/>
              <a:t> </a:t>
            </a:r>
            <a:r>
              <a:rPr lang="en-US" sz="2000" dirty="0" err="1"/>
              <a:t>har</a:t>
            </a:r>
            <a:r>
              <a:rPr lang="en-US" sz="2000" dirty="0"/>
              <a:t> </a:t>
            </a:r>
            <a:r>
              <a:rPr lang="en-US" sz="2000" dirty="0" err="1"/>
              <a:t>fullført</a:t>
            </a:r>
            <a:r>
              <a:rPr lang="en-US" sz="2000" dirty="0"/>
              <a:t> </a:t>
            </a:r>
            <a:r>
              <a:rPr lang="en-US" sz="2000" dirty="0" err="1"/>
              <a:t>programmet</a:t>
            </a:r>
            <a:r>
              <a:rPr lang="en-US" sz="2000" dirty="0"/>
              <a:t>, </a:t>
            </a:r>
            <a:r>
              <a:rPr lang="en-US" sz="2000" dirty="0" err="1"/>
              <a:t>forventes</a:t>
            </a:r>
            <a:r>
              <a:rPr lang="en-US" sz="2000" dirty="0"/>
              <a:t> å ha </a:t>
            </a:r>
            <a:r>
              <a:rPr lang="en-US" sz="2000" dirty="0" err="1"/>
              <a:t>oppnådd</a:t>
            </a:r>
            <a:r>
              <a:rPr lang="en-US" sz="2000" dirty="0"/>
              <a:t> </a:t>
            </a:r>
            <a:r>
              <a:rPr lang="en-US" sz="2000" dirty="0" err="1"/>
              <a:t>følgende</a:t>
            </a:r>
            <a:r>
              <a:rPr lang="en-US" sz="2000" dirty="0"/>
              <a:t> </a:t>
            </a:r>
            <a:r>
              <a:rPr lang="en-US" sz="2000" dirty="0" err="1"/>
              <a:t>læringsutbytte</a:t>
            </a:r>
            <a:r>
              <a:rPr lang="en-US" sz="2000" dirty="0"/>
              <a:t>, </a:t>
            </a:r>
            <a:r>
              <a:rPr lang="en-US" sz="2000" dirty="0" err="1"/>
              <a:t>definert</a:t>
            </a:r>
            <a:r>
              <a:rPr lang="en-US" sz="2000" dirty="0"/>
              <a:t> i </a:t>
            </a:r>
            <a:r>
              <a:rPr lang="en-US" sz="2000" dirty="0" err="1"/>
              <a:t>kunnskap</a:t>
            </a:r>
            <a:r>
              <a:rPr lang="en-US" sz="2000" dirty="0"/>
              <a:t>, </a:t>
            </a:r>
            <a:r>
              <a:rPr lang="en-US" sz="2000" dirty="0" err="1"/>
              <a:t>ferdigheter</a:t>
            </a:r>
            <a:r>
              <a:rPr lang="en-US" sz="2000" dirty="0"/>
              <a:t> og </a:t>
            </a:r>
            <a:r>
              <a:rPr lang="en-US" sz="2000" dirty="0" err="1"/>
              <a:t>generell</a:t>
            </a:r>
            <a:r>
              <a:rPr lang="en-US" sz="2000" dirty="0"/>
              <a:t> </a:t>
            </a:r>
            <a:r>
              <a:rPr lang="en-US" sz="2000" dirty="0" err="1"/>
              <a:t>kompetanse</a:t>
            </a:r>
            <a:r>
              <a:rPr lang="en-US" sz="2000" dirty="0"/>
              <a:t>:</a:t>
            </a:r>
          </a:p>
        </p:txBody>
      </p:sp>
      <p:sp>
        <p:nvSpPr>
          <p:cNvPr id="3" name="Content Placeholder 2">
            <a:extLst>
              <a:ext uri="{FF2B5EF4-FFF2-40B4-BE49-F238E27FC236}">
                <a16:creationId xmlns:a16="http://schemas.microsoft.com/office/drawing/2014/main" id="{4BE10EA2-6ABB-57B4-CF6A-6E6419D00F1A}"/>
              </a:ext>
            </a:extLst>
          </p:cNvPr>
          <p:cNvSpPr>
            <a:spLocks noGrp="1"/>
          </p:cNvSpPr>
          <p:nvPr>
            <p:ph idx="1"/>
          </p:nvPr>
        </p:nvSpPr>
        <p:spPr>
          <a:xfrm>
            <a:off x="667512" y="1161161"/>
            <a:ext cx="10515600" cy="4351338"/>
          </a:xfrm>
        </p:spPr>
        <p:txBody>
          <a:bodyPr>
            <a:normAutofit fontScale="32500" lnSpcReduction="20000"/>
          </a:bodyPr>
          <a:lstStyle/>
          <a:p>
            <a:endParaRPr lang="en-US" dirty="0"/>
          </a:p>
          <a:p>
            <a:pPr marL="0" indent="0">
              <a:lnSpc>
                <a:spcPct val="120000"/>
              </a:lnSpc>
              <a:spcBef>
                <a:spcPts val="0"/>
              </a:spcBef>
              <a:buNone/>
            </a:pPr>
            <a:r>
              <a:rPr lang="en-US" b="1" dirty="0" err="1"/>
              <a:t>Kunnskap</a:t>
            </a:r>
            <a:endParaRPr lang="en-US" b="1" dirty="0"/>
          </a:p>
          <a:p>
            <a:pPr marL="0" indent="0">
              <a:lnSpc>
                <a:spcPct val="120000"/>
              </a:lnSpc>
              <a:spcBef>
                <a:spcPts val="0"/>
              </a:spcBef>
              <a:buNone/>
            </a:pPr>
            <a:r>
              <a:rPr lang="en-US" dirty="0" err="1"/>
              <a:t>Sivilingeniøren</a:t>
            </a:r>
            <a:r>
              <a:rPr lang="en-US" dirty="0"/>
              <a:t> </a:t>
            </a:r>
            <a:r>
              <a:rPr lang="en-US" dirty="0" err="1"/>
              <a:t>innen</a:t>
            </a:r>
            <a:r>
              <a:rPr lang="en-US" dirty="0"/>
              <a:t> </a:t>
            </a:r>
            <a:r>
              <a:rPr lang="en-US" dirty="0" err="1"/>
              <a:t>industriell</a:t>
            </a:r>
            <a:r>
              <a:rPr lang="en-US" dirty="0"/>
              <a:t> </a:t>
            </a:r>
            <a:r>
              <a:rPr lang="en-US" dirty="0" err="1"/>
              <a:t>kjemi</a:t>
            </a:r>
            <a:r>
              <a:rPr lang="en-US" dirty="0"/>
              <a:t> og </a:t>
            </a:r>
            <a:r>
              <a:rPr lang="en-US" dirty="0" err="1"/>
              <a:t>bioteknologi</a:t>
            </a:r>
            <a:r>
              <a:rPr lang="en-US" dirty="0"/>
              <a:t>...</a:t>
            </a:r>
          </a:p>
          <a:p>
            <a:pPr marL="0" indent="0">
              <a:lnSpc>
                <a:spcPct val="120000"/>
              </a:lnSpc>
              <a:spcBef>
                <a:spcPts val="0"/>
              </a:spcBef>
              <a:buNone/>
            </a:pPr>
            <a:r>
              <a:rPr lang="en-US" dirty="0"/>
              <a:t>• </a:t>
            </a:r>
            <a:r>
              <a:rPr lang="en-US" sz="3700" b="1" dirty="0" err="1"/>
              <a:t>har</a:t>
            </a:r>
            <a:r>
              <a:rPr lang="en-US" sz="3700" b="1" dirty="0"/>
              <a:t> </a:t>
            </a:r>
            <a:r>
              <a:rPr lang="en-US" sz="3700" b="1" dirty="0" err="1"/>
              <a:t>kunnskaper</a:t>
            </a:r>
            <a:r>
              <a:rPr lang="en-US" sz="3700" b="1" dirty="0"/>
              <a:t> </a:t>
            </a:r>
            <a:r>
              <a:rPr lang="en-US" sz="3700" b="1" dirty="0" err="1"/>
              <a:t>innen</a:t>
            </a:r>
            <a:r>
              <a:rPr lang="en-US" sz="3700" b="1" dirty="0"/>
              <a:t> </a:t>
            </a:r>
            <a:r>
              <a:rPr lang="en-US" sz="3700" b="1" dirty="0" err="1"/>
              <a:t>kjemi</a:t>
            </a:r>
            <a:r>
              <a:rPr lang="en-US" sz="3700" b="1" dirty="0"/>
              <a:t> og </a:t>
            </a:r>
            <a:r>
              <a:rPr lang="en-US" sz="3700" b="1" dirty="0" err="1"/>
              <a:t>bioteknologi</a:t>
            </a:r>
            <a:r>
              <a:rPr lang="en-US" sz="3700" b="1" dirty="0"/>
              <a:t> </a:t>
            </a:r>
            <a:r>
              <a:rPr lang="en-US" sz="3700" b="1" dirty="0" err="1"/>
              <a:t>som</a:t>
            </a:r>
            <a:r>
              <a:rPr lang="en-US" sz="3700" b="1" dirty="0"/>
              <a:t> </a:t>
            </a:r>
            <a:r>
              <a:rPr lang="en-US" sz="3700" b="1" dirty="0" err="1"/>
              <a:t>trenges</a:t>
            </a:r>
            <a:r>
              <a:rPr lang="en-US" sz="3700" b="1" dirty="0"/>
              <a:t> for å </a:t>
            </a:r>
            <a:r>
              <a:rPr lang="en-US" sz="3700" b="1" dirty="0" err="1"/>
              <a:t>utvikle</a:t>
            </a:r>
            <a:r>
              <a:rPr lang="en-US" sz="3700" b="1" dirty="0"/>
              <a:t> </a:t>
            </a:r>
            <a:r>
              <a:rPr lang="en-US" sz="3700" b="1" dirty="0" err="1"/>
              <a:t>ny</a:t>
            </a:r>
            <a:r>
              <a:rPr lang="en-US" sz="3700" b="1" dirty="0"/>
              <a:t> </a:t>
            </a:r>
            <a:r>
              <a:rPr lang="en-US" sz="3700" b="1" dirty="0" err="1"/>
              <a:t>teknologi</a:t>
            </a:r>
            <a:r>
              <a:rPr lang="en-US" sz="3700" b="1" dirty="0"/>
              <a:t> </a:t>
            </a:r>
            <a:r>
              <a:rPr lang="en-US" sz="3700" b="1" dirty="0" err="1"/>
              <a:t>til</a:t>
            </a:r>
            <a:r>
              <a:rPr lang="en-US" sz="3700" b="1" dirty="0"/>
              <a:t> </a:t>
            </a:r>
            <a:r>
              <a:rPr lang="en-US" sz="3700" b="1" dirty="0" err="1"/>
              <a:t>fremtidens</a:t>
            </a:r>
            <a:r>
              <a:rPr lang="en-US" sz="3700" b="1" dirty="0"/>
              <a:t> </a:t>
            </a:r>
            <a:r>
              <a:rPr lang="en-US" sz="3700" b="1" dirty="0" err="1">
                <a:highlight>
                  <a:srgbClr val="FFFF00"/>
                </a:highlight>
              </a:rPr>
              <a:t>bærekraftige</a:t>
            </a:r>
            <a:r>
              <a:rPr lang="en-US" sz="3700" b="1" dirty="0"/>
              <a:t> </a:t>
            </a:r>
            <a:r>
              <a:rPr lang="en-US" sz="3700" b="1" dirty="0" err="1"/>
              <a:t>samfunn</a:t>
            </a:r>
            <a:r>
              <a:rPr lang="en-US" sz="3700" b="1" dirty="0"/>
              <a:t>.</a:t>
            </a:r>
            <a:endParaRPr lang="en-US" b="1" dirty="0"/>
          </a:p>
          <a:p>
            <a:pPr marL="0" indent="0">
              <a:lnSpc>
                <a:spcPct val="120000"/>
              </a:lnSpc>
              <a:spcBef>
                <a:spcPts val="0"/>
              </a:spcBef>
              <a:buNone/>
            </a:pPr>
            <a:r>
              <a:rPr lang="en-US" dirty="0"/>
              <a:t>• </a:t>
            </a:r>
            <a:r>
              <a:rPr lang="en-US" dirty="0" err="1"/>
              <a:t>har</a:t>
            </a:r>
            <a:r>
              <a:rPr lang="en-US" dirty="0"/>
              <a:t> </a:t>
            </a:r>
            <a:r>
              <a:rPr lang="en-US" dirty="0" err="1"/>
              <a:t>avanserte</a:t>
            </a:r>
            <a:r>
              <a:rPr lang="en-US" dirty="0"/>
              <a:t> </a:t>
            </a:r>
            <a:r>
              <a:rPr lang="en-US" dirty="0" err="1"/>
              <a:t>kunnskaper</a:t>
            </a:r>
            <a:r>
              <a:rPr lang="en-US" dirty="0"/>
              <a:t> om </a:t>
            </a:r>
            <a:r>
              <a:rPr lang="en-US" dirty="0" err="1"/>
              <a:t>teori</a:t>
            </a:r>
            <a:r>
              <a:rPr lang="en-US" dirty="0"/>
              <a:t>, </a:t>
            </a:r>
            <a:r>
              <a:rPr lang="en-US" dirty="0" err="1"/>
              <a:t>metoder</a:t>
            </a:r>
            <a:r>
              <a:rPr lang="en-US" dirty="0"/>
              <a:t>, </a:t>
            </a:r>
            <a:r>
              <a:rPr lang="en-US" dirty="0" err="1"/>
              <a:t>verktøy</a:t>
            </a:r>
            <a:r>
              <a:rPr lang="en-US" dirty="0"/>
              <a:t> og </a:t>
            </a:r>
            <a:r>
              <a:rPr lang="en-US" dirty="0" err="1"/>
              <a:t>forskning</a:t>
            </a:r>
            <a:r>
              <a:rPr lang="en-US" dirty="0"/>
              <a:t> </a:t>
            </a:r>
            <a:r>
              <a:rPr lang="en-US" dirty="0" err="1"/>
              <a:t>knyttet</a:t>
            </a:r>
            <a:r>
              <a:rPr lang="en-US" dirty="0"/>
              <a:t> </a:t>
            </a:r>
            <a:r>
              <a:rPr lang="en-US" dirty="0" err="1"/>
              <a:t>til</a:t>
            </a:r>
            <a:r>
              <a:rPr lang="en-US" dirty="0"/>
              <a:t> </a:t>
            </a:r>
            <a:r>
              <a:rPr lang="en-US" dirty="0" err="1"/>
              <a:t>fagfeltet</a:t>
            </a:r>
            <a:r>
              <a:rPr lang="en-US" dirty="0"/>
              <a:t> </a:t>
            </a:r>
            <a:r>
              <a:rPr lang="en-US" dirty="0" err="1"/>
              <a:t>Industriell</a:t>
            </a:r>
            <a:r>
              <a:rPr lang="en-US" dirty="0"/>
              <a:t> </a:t>
            </a:r>
            <a:r>
              <a:rPr lang="en-US" dirty="0" err="1"/>
              <a:t>kjemi</a:t>
            </a:r>
            <a:r>
              <a:rPr lang="en-US" dirty="0"/>
              <a:t> og </a:t>
            </a:r>
            <a:r>
              <a:rPr lang="en-US" dirty="0" err="1"/>
              <a:t>bioteknologi</a:t>
            </a:r>
            <a:r>
              <a:rPr lang="en-US" dirty="0"/>
              <a:t>.</a:t>
            </a:r>
          </a:p>
          <a:p>
            <a:pPr marL="0" indent="0">
              <a:lnSpc>
                <a:spcPct val="120000"/>
              </a:lnSpc>
              <a:spcBef>
                <a:spcPts val="0"/>
              </a:spcBef>
              <a:buNone/>
            </a:pPr>
            <a:r>
              <a:rPr lang="en-US" dirty="0"/>
              <a:t>• </a:t>
            </a:r>
            <a:r>
              <a:rPr lang="en-US" dirty="0" err="1"/>
              <a:t>har</a:t>
            </a:r>
            <a:r>
              <a:rPr lang="en-US" dirty="0"/>
              <a:t> </a:t>
            </a:r>
            <a:r>
              <a:rPr lang="en-US" dirty="0" err="1"/>
              <a:t>spesialisert</a:t>
            </a:r>
            <a:r>
              <a:rPr lang="en-US" dirty="0"/>
              <a:t> </a:t>
            </a:r>
            <a:r>
              <a:rPr lang="en-US" dirty="0" err="1"/>
              <a:t>innsikt</a:t>
            </a:r>
            <a:r>
              <a:rPr lang="en-US" dirty="0"/>
              <a:t> </a:t>
            </a:r>
            <a:r>
              <a:rPr lang="en-US" dirty="0" err="1"/>
              <a:t>innenfor</a:t>
            </a:r>
            <a:r>
              <a:rPr lang="en-US" dirty="0"/>
              <a:t> </a:t>
            </a:r>
            <a:r>
              <a:rPr lang="en-US" dirty="0" err="1"/>
              <a:t>fagfeltet</a:t>
            </a:r>
            <a:r>
              <a:rPr lang="en-US" dirty="0"/>
              <a:t> </a:t>
            </a:r>
            <a:r>
              <a:rPr lang="en-US" dirty="0" err="1"/>
              <a:t>Industriell</a:t>
            </a:r>
            <a:r>
              <a:rPr lang="en-US" dirty="0"/>
              <a:t> </a:t>
            </a:r>
            <a:r>
              <a:rPr lang="en-US" dirty="0" err="1"/>
              <a:t>kjemi</a:t>
            </a:r>
            <a:r>
              <a:rPr lang="en-US" dirty="0"/>
              <a:t> og </a:t>
            </a:r>
            <a:r>
              <a:rPr lang="en-US" dirty="0" err="1"/>
              <a:t>bioteknologi</a:t>
            </a:r>
            <a:r>
              <a:rPr lang="en-US" dirty="0"/>
              <a:t>, </a:t>
            </a:r>
            <a:r>
              <a:rPr lang="en-US" dirty="0" err="1"/>
              <a:t>samt</a:t>
            </a:r>
            <a:r>
              <a:rPr lang="en-US" dirty="0"/>
              <a:t> </a:t>
            </a:r>
            <a:r>
              <a:rPr lang="en-US" dirty="0" err="1"/>
              <a:t>innenfor</a:t>
            </a:r>
            <a:r>
              <a:rPr lang="en-US" dirty="0"/>
              <a:t> </a:t>
            </a:r>
            <a:r>
              <a:rPr lang="en-US" dirty="0" err="1"/>
              <a:t>en</a:t>
            </a:r>
            <a:r>
              <a:rPr lang="en-US" dirty="0"/>
              <a:t> av </a:t>
            </a:r>
            <a:r>
              <a:rPr lang="en-US" dirty="0" err="1"/>
              <a:t>studieretningene</a:t>
            </a:r>
            <a:r>
              <a:rPr lang="en-US" dirty="0"/>
              <a:t> </a:t>
            </a:r>
            <a:r>
              <a:rPr lang="en-US" dirty="0" err="1"/>
              <a:t>Kjemisk</a:t>
            </a:r>
            <a:r>
              <a:rPr lang="en-US" dirty="0"/>
              <a:t> </a:t>
            </a:r>
            <a:r>
              <a:rPr lang="en-US" dirty="0" err="1"/>
              <a:t>prosessteknologi</a:t>
            </a:r>
            <a:r>
              <a:rPr lang="en-US" dirty="0"/>
              <a:t>, </a:t>
            </a:r>
            <a:r>
              <a:rPr lang="en-US" dirty="0" err="1"/>
              <a:t>Bioteknologi</a:t>
            </a:r>
            <a:r>
              <a:rPr lang="en-US" dirty="0"/>
              <a:t>, Kjemi </a:t>
            </a:r>
            <a:r>
              <a:rPr lang="en-US" dirty="0" err="1"/>
              <a:t>eller</a:t>
            </a:r>
            <a:r>
              <a:rPr lang="en-US" dirty="0"/>
              <a:t> </a:t>
            </a:r>
            <a:r>
              <a:rPr lang="en-US" dirty="0" err="1"/>
              <a:t>Materialkjemi</a:t>
            </a:r>
            <a:r>
              <a:rPr lang="en-US" dirty="0"/>
              <a:t> og </a:t>
            </a:r>
            <a:r>
              <a:rPr lang="en-US" dirty="0" err="1"/>
              <a:t>energiteknologi</a:t>
            </a:r>
            <a:r>
              <a:rPr lang="en-US" dirty="0"/>
              <a:t>.</a:t>
            </a:r>
          </a:p>
          <a:p>
            <a:pPr marL="0" indent="0">
              <a:lnSpc>
                <a:spcPct val="120000"/>
              </a:lnSpc>
              <a:spcBef>
                <a:spcPts val="0"/>
              </a:spcBef>
              <a:buNone/>
            </a:pPr>
            <a:r>
              <a:rPr lang="en-US" dirty="0"/>
              <a:t>• </a:t>
            </a:r>
            <a:r>
              <a:rPr lang="en-US" dirty="0" err="1"/>
              <a:t>har</a:t>
            </a:r>
            <a:r>
              <a:rPr lang="en-US" dirty="0"/>
              <a:t> </a:t>
            </a:r>
            <a:r>
              <a:rPr lang="en-US" dirty="0" err="1"/>
              <a:t>omfattende</a:t>
            </a:r>
            <a:r>
              <a:rPr lang="en-US" dirty="0"/>
              <a:t> </a:t>
            </a:r>
            <a:r>
              <a:rPr lang="en-US" dirty="0" err="1"/>
              <a:t>kunnskaper</a:t>
            </a:r>
            <a:r>
              <a:rPr lang="en-US" dirty="0"/>
              <a:t> i </a:t>
            </a:r>
            <a:r>
              <a:rPr lang="en-US" dirty="0" err="1"/>
              <a:t>underliggende</a:t>
            </a:r>
            <a:r>
              <a:rPr lang="en-US" dirty="0"/>
              <a:t> </a:t>
            </a:r>
            <a:r>
              <a:rPr lang="en-US" dirty="0" err="1"/>
              <a:t>matematikk</a:t>
            </a:r>
            <a:r>
              <a:rPr lang="en-US" dirty="0"/>
              <a:t>, </a:t>
            </a:r>
            <a:r>
              <a:rPr lang="en-US" dirty="0" err="1"/>
              <a:t>statistikk</a:t>
            </a:r>
            <a:r>
              <a:rPr lang="en-US" dirty="0"/>
              <a:t>, </a:t>
            </a:r>
            <a:r>
              <a:rPr lang="en-US" dirty="0" err="1"/>
              <a:t>fysikk</a:t>
            </a:r>
            <a:r>
              <a:rPr lang="en-US" dirty="0"/>
              <a:t> og </a:t>
            </a:r>
            <a:r>
              <a:rPr lang="en-US" dirty="0" err="1"/>
              <a:t>informatikk</a:t>
            </a:r>
            <a:r>
              <a:rPr lang="en-US" dirty="0"/>
              <a:t>.</a:t>
            </a:r>
          </a:p>
          <a:p>
            <a:pPr marL="0" indent="0">
              <a:lnSpc>
                <a:spcPct val="120000"/>
              </a:lnSpc>
              <a:spcBef>
                <a:spcPts val="0"/>
              </a:spcBef>
              <a:buNone/>
            </a:pPr>
            <a:r>
              <a:rPr lang="en-US" dirty="0"/>
              <a:t>• </a:t>
            </a:r>
            <a:r>
              <a:rPr lang="en-US" dirty="0" err="1"/>
              <a:t>har</a:t>
            </a:r>
            <a:r>
              <a:rPr lang="en-US" dirty="0"/>
              <a:t> </a:t>
            </a:r>
            <a:r>
              <a:rPr lang="en-US" dirty="0" err="1"/>
              <a:t>innsikt</a:t>
            </a:r>
            <a:r>
              <a:rPr lang="en-US" dirty="0"/>
              <a:t> i og </a:t>
            </a:r>
            <a:r>
              <a:rPr lang="en-US" dirty="0" err="1"/>
              <a:t>forståelse</a:t>
            </a:r>
            <a:r>
              <a:rPr lang="en-US" dirty="0"/>
              <a:t> for </a:t>
            </a:r>
            <a:r>
              <a:rPr lang="en-US" dirty="0" err="1"/>
              <a:t>andre</a:t>
            </a:r>
            <a:r>
              <a:rPr lang="en-US" dirty="0"/>
              <a:t> </a:t>
            </a:r>
            <a:r>
              <a:rPr lang="en-US" dirty="0" err="1"/>
              <a:t>fagområder</a:t>
            </a:r>
            <a:r>
              <a:rPr lang="en-US" dirty="0"/>
              <a:t> </a:t>
            </a:r>
            <a:r>
              <a:rPr lang="en-US" dirty="0" err="1"/>
              <a:t>som</a:t>
            </a:r>
            <a:r>
              <a:rPr lang="en-US" dirty="0"/>
              <a:t> </a:t>
            </a:r>
            <a:r>
              <a:rPr lang="en-US" dirty="0" err="1"/>
              <a:t>utfyller</a:t>
            </a:r>
            <a:r>
              <a:rPr lang="en-US" dirty="0"/>
              <a:t> </a:t>
            </a:r>
            <a:r>
              <a:rPr lang="en-US" dirty="0" err="1"/>
              <a:t>fagfeltet</a:t>
            </a:r>
            <a:r>
              <a:rPr lang="en-US" dirty="0"/>
              <a:t> </a:t>
            </a:r>
            <a:r>
              <a:rPr lang="en-US" dirty="0" err="1"/>
              <a:t>Industriell</a:t>
            </a:r>
            <a:r>
              <a:rPr lang="en-US" dirty="0"/>
              <a:t> </a:t>
            </a:r>
            <a:r>
              <a:rPr lang="en-US" dirty="0" err="1"/>
              <a:t>kjemi</a:t>
            </a:r>
            <a:r>
              <a:rPr lang="en-US" dirty="0"/>
              <a:t> og </a:t>
            </a:r>
            <a:r>
              <a:rPr lang="en-US" dirty="0" err="1"/>
              <a:t>bioteknologi</a:t>
            </a:r>
            <a:r>
              <a:rPr lang="en-US" dirty="0"/>
              <a:t>.</a:t>
            </a:r>
          </a:p>
          <a:p>
            <a:pPr marL="0" indent="0">
              <a:lnSpc>
                <a:spcPct val="120000"/>
              </a:lnSpc>
              <a:spcBef>
                <a:spcPts val="0"/>
              </a:spcBef>
              <a:buNone/>
            </a:pPr>
            <a:r>
              <a:rPr lang="en-US" dirty="0"/>
              <a:t>• </a:t>
            </a:r>
            <a:r>
              <a:rPr lang="en-US" dirty="0" err="1"/>
              <a:t>har</a:t>
            </a:r>
            <a:r>
              <a:rPr lang="en-US" dirty="0"/>
              <a:t> </a:t>
            </a:r>
            <a:r>
              <a:rPr lang="en-US" dirty="0" err="1"/>
              <a:t>kunnskap</a:t>
            </a:r>
            <a:r>
              <a:rPr lang="en-US" dirty="0"/>
              <a:t> om </a:t>
            </a:r>
            <a:r>
              <a:rPr lang="en-US" dirty="0" err="1"/>
              <a:t>hva</a:t>
            </a:r>
            <a:r>
              <a:rPr lang="en-US" dirty="0"/>
              <a:t> </a:t>
            </a:r>
            <a:r>
              <a:rPr lang="en-US" dirty="0" err="1"/>
              <a:t>som</a:t>
            </a:r>
            <a:r>
              <a:rPr lang="en-US" dirty="0"/>
              <a:t> </a:t>
            </a:r>
            <a:r>
              <a:rPr lang="en-US" dirty="0" err="1"/>
              <a:t>skal</a:t>
            </a:r>
            <a:r>
              <a:rPr lang="en-US" dirty="0"/>
              <a:t> </a:t>
            </a:r>
            <a:r>
              <a:rPr lang="en-US" dirty="0" err="1"/>
              <a:t>til</a:t>
            </a:r>
            <a:r>
              <a:rPr lang="en-US" dirty="0"/>
              <a:t> for å </a:t>
            </a:r>
            <a:r>
              <a:rPr lang="en-US" dirty="0" err="1"/>
              <a:t>utvikle</a:t>
            </a:r>
            <a:r>
              <a:rPr lang="en-US" dirty="0"/>
              <a:t> </a:t>
            </a:r>
            <a:r>
              <a:rPr lang="en-US" dirty="0">
                <a:highlight>
                  <a:srgbClr val="FFFF00"/>
                </a:highlight>
              </a:rPr>
              <a:t>et </a:t>
            </a:r>
            <a:r>
              <a:rPr lang="en-US" dirty="0" err="1">
                <a:highlight>
                  <a:srgbClr val="FFFF00"/>
                </a:highlight>
              </a:rPr>
              <a:t>bærekraftig</a:t>
            </a:r>
            <a:r>
              <a:rPr lang="en-US" dirty="0">
                <a:highlight>
                  <a:srgbClr val="FFFF00"/>
                </a:highlight>
              </a:rPr>
              <a:t> </a:t>
            </a:r>
            <a:r>
              <a:rPr lang="en-US" dirty="0" err="1"/>
              <a:t>samfunn</a:t>
            </a:r>
            <a:r>
              <a:rPr lang="en-US" dirty="0"/>
              <a:t> og om </a:t>
            </a:r>
            <a:r>
              <a:rPr lang="en-US" dirty="0" err="1"/>
              <a:t>muligheter</a:t>
            </a:r>
            <a:r>
              <a:rPr lang="en-US" dirty="0"/>
              <a:t> og </a:t>
            </a:r>
            <a:r>
              <a:rPr lang="en-US" dirty="0" err="1"/>
              <a:t>konsekvenser</a:t>
            </a:r>
            <a:r>
              <a:rPr lang="en-US" dirty="0"/>
              <a:t> av </a:t>
            </a:r>
            <a:r>
              <a:rPr lang="en-US" dirty="0" err="1"/>
              <a:t>utvikling</a:t>
            </a:r>
            <a:r>
              <a:rPr lang="en-US" dirty="0"/>
              <a:t> og bruk av </a:t>
            </a:r>
            <a:r>
              <a:rPr lang="en-US" dirty="0" err="1"/>
              <a:t>kjemisk</a:t>
            </a:r>
            <a:r>
              <a:rPr lang="en-US" dirty="0"/>
              <a:t> </a:t>
            </a:r>
            <a:r>
              <a:rPr lang="en-US" dirty="0" err="1"/>
              <a:t>teknologi</a:t>
            </a:r>
            <a:r>
              <a:rPr lang="en-US" dirty="0"/>
              <a:t>, </a:t>
            </a:r>
            <a:r>
              <a:rPr lang="en-US" dirty="0" err="1"/>
              <a:t>prosessteknologi</a:t>
            </a:r>
            <a:r>
              <a:rPr lang="en-US" dirty="0"/>
              <a:t>, </a:t>
            </a:r>
            <a:r>
              <a:rPr lang="en-US" dirty="0" err="1"/>
              <a:t>materialteknologi</a:t>
            </a:r>
            <a:r>
              <a:rPr lang="en-US" dirty="0"/>
              <a:t> og </a:t>
            </a:r>
            <a:r>
              <a:rPr lang="en-US" dirty="0" err="1"/>
              <a:t>bioteknologi</a:t>
            </a:r>
            <a:r>
              <a:rPr lang="en-US" dirty="0"/>
              <a:t>.</a:t>
            </a:r>
          </a:p>
          <a:p>
            <a:pPr marL="0" indent="0">
              <a:lnSpc>
                <a:spcPct val="120000"/>
              </a:lnSpc>
              <a:spcBef>
                <a:spcPts val="0"/>
              </a:spcBef>
              <a:buNone/>
            </a:pPr>
            <a:r>
              <a:rPr lang="en-US" dirty="0"/>
              <a:t>• </a:t>
            </a:r>
            <a:r>
              <a:rPr lang="en-US" dirty="0" err="1"/>
              <a:t>har</a:t>
            </a:r>
            <a:r>
              <a:rPr lang="en-US" dirty="0"/>
              <a:t> </a:t>
            </a:r>
            <a:r>
              <a:rPr lang="en-US" dirty="0" err="1"/>
              <a:t>kunnskaper</a:t>
            </a:r>
            <a:r>
              <a:rPr lang="en-US" dirty="0"/>
              <a:t> om </a:t>
            </a:r>
            <a:r>
              <a:rPr lang="en-US" dirty="0" err="1"/>
              <a:t>gruppearbeid</a:t>
            </a:r>
            <a:r>
              <a:rPr lang="en-US" dirty="0"/>
              <a:t>, </a:t>
            </a:r>
            <a:r>
              <a:rPr lang="en-US" dirty="0" err="1"/>
              <a:t>motivasjon</a:t>
            </a:r>
            <a:r>
              <a:rPr lang="en-US" dirty="0"/>
              <a:t>, </a:t>
            </a:r>
            <a:r>
              <a:rPr lang="en-US" dirty="0" err="1"/>
              <a:t>organisasjon</a:t>
            </a:r>
            <a:r>
              <a:rPr lang="en-US" dirty="0"/>
              <a:t> og </a:t>
            </a:r>
            <a:r>
              <a:rPr lang="en-US" dirty="0" err="1"/>
              <a:t>ledelse</a:t>
            </a:r>
            <a:r>
              <a:rPr lang="en-US" dirty="0"/>
              <a:t>.</a:t>
            </a:r>
          </a:p>
          <a:p>
            <a:pPr marL="0" indent="0">
              <a:lnSpc>
                <a:spcPct val="120000"/>
              </a:lnSpc>
              <a:spcBef>
                <a:spcPts val="0"/>
              </a:spcBef>
              <a:buNone/>
            </a:pPr>
            <a:endParaRPr lang="en-US" dirty="0"/>
          </a:p>
          <a:p>
            <a:pPr marL="0" indent="0">
              <a:lnSpc>
                <a:spcPct val="120000"/>
              </a:lnSpc>
              <a:spcBef>
                <a:spcPts val="0"/>
              </a:spcBef>
              <a:buNone/>
            </a:pPr>
            <a:r>
              <a:rPr lang="en-US" b="1" dirty="0" err="1"/>
              <a:t>Generell</a:t>
            </a:r>
            <a:r>
              <a:rPr lang="en-US" b="1" dirty="0"/>
              <a:t> </a:t>
            </a:r>
            <a:r>
              <a:rPr lang="en-US" b="1" dirty="0" err="1"/>
              <a:t>kompetanse</a:t>
            </a:r>
            <a:endParaRPr lang="en-US" b="1" dirty="0"/>
          </a:p>
          <a:p>
            <a:pPr marL="0" indent="0">
              <a:lnSpc>
                <a:spcPct val="120000"/>
              </a:lnSpc>
              <a:spcBef>
                <a:spcPts val="0"/>
              </a:spcBef>
              <a:buNone/>
            </a:pPr>
            <a:r>
              <a:rPr lang="en-US" dirty="0" err="1"/>
              <a:t>Kandidaten</a:t>
            </a:r>
            <a:r>
              <a:rPr lang="en-US" dirty="0"/>
              <a:t>...</a:t>
            </a:r>
          </a:p>
          <a:p>
            <a:pPr marL="0" indent="0">
              <a:lnSpc>
                <a:spcPct val="120000"/>
              </a:lnSpc>
              <a:spcBef>
                <a:spcPts val="0"/>
              </a:spcBef>
              <a:buNone/>
            </a:pPr>
            <a:r>
              <a:rPr lang="en-US" dirty="0"/>
              <a:t>• Kan </a:t>
            </a:r>
            <a:r>
              <a:rPr lang="en-US" dirty="0" err="1"/>
              <a:t>vurdere</a:t>
            </a:r>
            <a:r>
              <a:rPr lang="en-US" dirty="0"/>
              <a:t> og </a:t>
            </a:r>
            <a:r>
              <a:rPr lang="en-US" dirty="0" err="1"/>
              <a:t>forutsi</a:t>
            </a:r>
            <a:r>
              <a:rPr lang="en-US" dirty="0"/>
              <a:t> </a:t>
            </a:r>
            <a:r>
              <a:rPr lang="en-US" dirty="0" err="1"/>
              <a:t>teknologiske</a:t>
            </a:r>
            <a:r>
              <a:rPr lang="en-US" dirty="0"/>
              <a:t>, </a:t>
            </a:r>
            <a:r>
              <a:rPr lang="en-US" dirty="0" err="1"/>
              <a:t>etiske</a:t>
            </a:r>
            <a:r>
              <a:rPr lang="en-US" dirty="0"/>
              <a:t> og </a:t>
            </a:r>
            <a:r>
              <a:rPr lang="en-US" dirty="0" err="1"/>
              <a:t>samfunnsmessige</a:t>
            </a:r>
            <a:r>
              <a:rPr lang="en-US" dirty="0"/>
              <a:t> </a:t>
            </a:r>
            <a:r>
              <a:rPr lang="en-US" dirty="0" err="1"/>
              <a:t>effekter</a:t>
            </a:r>
            <a:r>
              <a:rPr lang="en-US" dirty="0"/>
              <a:t> av </a:t>
            </a:r>
            <a:r>
              <a:rPr lang="en-US" dirty="0" err="1"/>
              <a:t>eget</a:t>
            </a:r>
            <a:r>
              <a:rPr lang="en-US" dirty="0"/>
              <a:t> </a:t>
            </a:r>
            <a:r>
              <a:rPr lang="en-US" dirty="0" err="1"/>
              <a:t>arbeid</a:t>
            </a:r>
            <a:r>
              <a:rPr lang="en-US" dirty="0"/>
              <a:t> og ta </a:t>
            </a:r>
            <a:r>
              <a:rPr lang="en-US" dirty="0" err="1"/>
              <a:t>ansvar</a:t>
            </a:r>
            <a:r>
              <a:rPr lang="en-US" dirty="0"/>
              <a:t> for </a:t>
            </a:r>
            <a:r>
              <a:rPr lang="en-US" dirty="0" err="1"/>
              <a:t>arbeidets</a:t>
            </a:r>
            <a:r>
              <a:rPr lang="en-US" dirty="0"/>
              <a:t> </a:t>
            </a:r>
            <a:r>
              <a:rPr lang="en-US" dirty="0" err="1"/>
              <a:t>virkning</a:t>
            </a:r>
            <a:r>
              <a:rPr lang="en-US" dirty="0"/>
              <a:t> </a:t>
            </a:r>
            <a:r>
              <a:rPr lang="en-US" dirty="0" err="1"/>
              <a:t>på</a:t>
            </a:r>
            <a:r>
              <a:rPr lang="en-US" dirty="0"/>
              <a:t> </a:t>
            </a:r>
            <a:r>
              <a:rPr lang="en-US" dirty="0" err="1"/>
              <a:t>en</a:t>
            </a:r>
            <a:r>
              <a:rPr lang="en-US" dirty="0"/>
              <a:t> </a:t>
            </a:r>
            <a:r>
              <a:rPr lang="en-US" dirty="0" err="1">
                <a:highlight>
                  <a:srgbClr val="FFFF00"/>
                </a:highlight>
              </a:rPr>
              <a:t>bærekraftig</a:t>
            </a:r>
            <a:r>
              <a:rPr lang="en-US" dirty="0"/>
              <a:t> og </a:t>
            </a:r>
            <a:r>
              <a:rPr lang="en-US" dirty="0" err="1"/>
              <a:t>samfunnsmessig</a:t>
            </a:r>
            <a:r>
              <a:rPr lang="en-US" dirty="0"/>
              <a:t> </a:t>
            </a:r>
            <a:r>
              <a:rPr lang="en-US" dirty="0" err="1"/>
              <a:t>utvikling</a:t>
            </a:r>
            <a:endParaRPr lang="en-US" dirty="0"/>
          </a:p>
          <a:p>
            <a:pPr marL="0" indent="0">
              <a:lnSpc>
                <a:spcPct val="120000"/>
              </a:lnSpc>
              <a:spcBef>
                <a:spcPts val="0"/>
              </a:spcBef>
              <a:buNone/>
            </a:pPr>
            <a:r>
              <a:rPr lang="en-US" dirty="0"/>
              <a:t>• </a:t>
            </a:r>
            <a:r>
              <a:rPr lang="en-US" dirty="0" err="1"/>
              <a:t>har</a:t>
            </a:r>
            <a:r>
              <a:rPr lang="en-US" dirty="0"/>
              <a:t> et </a:t>
            </a:r>
            <a:r>
              <a:rPr lang="en-US" dirty="0" err="1"/>
              <a:t>internasjonalt</a:t>
            </a:r>
            <a:r>
              <a:rPr lang="en-US" dirty="0"/>
              <a:t> </a:t>
            </a:r>
            <a:r>
              <a:rPr lang="en-US" dirty="0" err="1"/>
              <a:t>perspektiv</a:t>
            </a:r>
            <a:r>
              <a:rPr lang="en-US" dirty="0"/>
              <a:t> </a:t>
            </a:r>
            <a:r>
              <a:rPr lang="en-US" dirty="0" err="1"/>
              <a:t>på</a:t>
            </a:r>
            <a:r>
              <a:rPr lang="en-US" dirty="0"/>
              <a:t> </a:t>
            </a:r>
            <a:r>
              <a:rPr lang="en-US" dirty="0" err="1"/>
              <a:t>fagfeltet</a:t>
            </a:r>
            <a:r>
              <a:rPr lang="en-US" dirty="0"/>
              <a:t> og </a:t>
            </a:r>
            <a:r>
              <a:rPr lang="en-US" dirty="0" err="1"/>
              <a:t>kan</a:t>
            </a:r>
            <a:r>
              <a:rPr lang="en-US" dirty="0"/>
              <a:t> </a:t>
            </a:r>
            <a:r>
              <a:rPr lang="en-US" dirty="0" err="1"/>
              <a:t>arbeide</a:t>
            </a:r>
            <a:r>
              <a:rPr lang="en-US" dirty="0"/>
              <a:t> i et </a:t>
            </a:r>
            <a:r>
              <a:rPr lang="en-US" dirty="0" err="1"/>
              <a:t>globalt</a:t>
            </a:r>
            <a:r>
              <a:rPr lang="en-US" dirty="0"/>
              <a:t> </a:t>
            </a:r>
            <a:r>
              <a:rPr lang="en-US" dirty="0" err="1"/>
              <a:t>arbeidsmarked</a:t>
            </a:r>
            <a:r>
              <a:rPr lang="en-US" dirty="0"/>
              <a:t> </a:t>
            </a:r>
          </a:p>
          <a:p>
            <a:pPr marL="0" indent="0">
              <a:lnSpc>
                <a:spcPct val="120000"/>
              </a:lnSpc>
              <a:spcBef>
                <a:spcPts val="0"/>
              </a:spcBef>
              <a:buNone/>
            </a:pPr>
            <a:r>
              <a:rPr lang="en-US" dirty="0"/>
              <a:t>• </a:t>
            </a:r>
            <a:r>
              <a:rPr lang="en-US" dirty="0" err="1"/>
              <a:t>har</a:t>
            </a:r>
            <a:r>
              <a:rPr lang="en-US" dirty="0"/>
              <a:t> </a:t>
            </a:r>
            <a:r>
              <a:rPr lang="en-US" dirty="0" err="1"/>
              <a:t>innsikt</a:t>
            </a:r>
            <a:r>
              <a:rPr lang="en-US" dirty="0"/>
              <a:t> i </a:t>
            </a:r>
            <a:r>
              <a:rPr lang="en-US" dirty="0" err="1"/>
              <a:t>hvordan</a:t>
            </a:r>
            <a:r>
              <a:rPr lang="en-US" dirty="0"/>
              <a:t> </a:t>
            </a:r>
            <a:r>
              <a:rPr lang="en-US" dirty="0" err="1"/>
              <a:t>innovasjon</a:t>
            </a:r>
            <a:r>
              <a:rPr lang="en-US" dirty="0"/>
              <a:t> og </a:t>
            </a:r>
            <a:r>
              <a:rPr lang="en-US" dirty="0" err="1"/>
              <a:t>entreprenørskap</a:t>
            </a:r>
            <a:r>
              <a:rPr lang="en-US" dirty="0"/>
              <a:t> </a:t>
            </a:r>
            <a:r>
              <a:rPr lang="en-US" dirty="0" err="1"/>
              <a:t>bidrar</a:t>
            </a:r>
            <a:r>
              <a:rPr lang="en-US" dirty="0"/>
              <a:t> </a:t>
            </a:r>
            <a:r>
              <a:rPr lang="en-US" dirty="0" err="1"/>
              <a:t>til</a:t>
            </a:r>
            <a:r>
              <a:rPr lang="en-US" dirty="0"/>
              <a:t> </a:t>
            </a:r>
            <a:r>
              <a:rPr lang="en-US" dirty="0" err="1"/>
              <a:t>nyskapning</a:t>
            </a:r>
            <a:r>
              <a:rPr lang="en-US" dirty="0"/>
              <a:t> i </a:t>
            </a:r>
            <a:r>
              <a:rPr lang="en-US" dirty="0" err="1"/>
              <a:t>samfunnet</a:t>
            </a:r>
            <a:endParaRPr lang="en-US" dirty="0"/>
          </a:p>
          <a:p>
            <a:pPr marL="0" indent="0">
              <a:lnSpc>
                <a:spcPct val="120000"/>
              </a:lnSpc>
              <a:spcBef>
                <a:spcPts val="0"/>
              </a:spcBef>
              <a:buNone/>
            </a:pPr>
            <a:r>
              <a:rPr lang="en-US" dirty="0"/>
              <a:t>• </a:t>
            </a:r>
            <a:r>
              <a:rPr lang="en-US" dirty="0" err="1"/>
              <a:t>kan</a:t>
            </a:r>
            <a:r>
              <a:rPr lang="en-US" dirty="0"/>
              <a:t> </a:t>
            </a:r>
            <a:r>
              <a:rPr lang="en-US" dirty="0" err="1"/>
              <a:t>tenke</a:t>
            </a:r>
            <a:r>
              <a:rPr lang="en-US" dirty="0"/>
              <a:t> og handle </a:t>
            </a:r>
            <a:r>
              <a:rPr lang="en-US" dirty="0" err="1"/>
              <a:t>kreativt</a:t>
            </a:r>
            <a:r>
              <a:rPr lang="en-US" dirty="0"/>
              <a:t>, </a:t>
            </a:r>
            <a:r>
              <a:rPr lang="en-US" dirty="0" err="1"/>
              <a:t>kritisk</a:t>
            </a:r>
            <a:r>
              <a:rPr lang="en-US" dirty="0"/>
              <a:t>, </a:t>
            </a:r>
            <a:r>
              <a:rPr lang="en-US" dirty="0" err="1"/>
              <a:t>konstruktivt</a:t>
            </a:r>
            <a:r>
              <a:rPr lang="en-US" dirty="0"/>
              <a:t> og </a:t>
            </a:r>
            <a:r>
              <a:rPr lang="en-US" dirty="0" err="1"/>
              <a:t>respektfullt</a:t>
            </a:r>
            <a:endParaRPr lang="en-US" dirty="0"/>
          </a:p>
          <a:p>
            <a:pPr marL="0" indent="0">
              <a:lnSpc>
                <a:spcPct val="120000"/>
              </a:lnSpc>
              <a:spcBef>
                <a:spcPts val="0"/>
              </a:spcBef>
              <a:buNone/>
            </a:pPr>
            <a:r>
              <a:rPr lang="en-US" dirty="0"/>
              <a:t>• </a:t>
            </a:r>
            <a:r>
              <a:rPr lang="en-US" dirty="0" err="1"/>
              <a:t>kan</a:t>
            </a:r>
            <a:r>
              <a:rPr lang="en-US" dirty="0"/>
              <a:t> </a:t>
            </a:r>
            <a:r>
              <a:rPr lang="en-US" dirty="0" err="1"/>
              <a:t>kommunisere</a:t>
            </a:r>
            <a:r>
              <a:rPr lang="en-US" dirty="0"/>
              <a:t> med </a:t>
            </a:r>
            <a:r>
              <a:rPr lang="en-US" dirty="0" err="1"/>
              <a:t>teknologer</a:t>
            </a:r>
            <a:r>
              <a:rPr lang="en-US" dirty="0"/>
              <a:t> og </a:t>
            </a:r>
            <a:r>
              <a:rPr lang="en-US" dirty="0" err="1"/>
              <a:t>andre</a:t>
            </a:r>
            <a:r>
              <a:rPr lang="en-US" dirty="0"/>
              <a:t> om </a:t>
            </a:r>
            <a:r>
              <a:rPr lang="en-US" dirty="0" err="1"/>
              <a:t>teknologiske</a:t>
            </a:r>
            <a:r>
              <a:rPr lang="en-US" dirty="0"/>
              <a:t> </a:t>
            </a:r>
            <a:r>
              <a:rPr lang="en-US" dirty="0" err="1"/>
              <a:t>problemstillinger</a:t>
            </a:r>
            <a:endParaRPr lang="en-US" dirty="0"/>
          </a:p>
          <a:p>
            <a:pPr marL="0" indent="0">
              <a:lnSpc>
                <a:spcPct val="120000"/>
              </a:lnSpc>
              <a:spcBef>
                <a:spcPts val="0"/>
              </a:spcBef>
              <a:buNone/>
            </a:pPr>
            <a:r>
              <a:rPr lang="en-US" dirty="0"/>
              <a:t>• </a:t>
            </a:r>
            <a:r>
              <a:rPr lang="en-US" dirty="0" err="1"/>
              <a:t>har</a:t>
            </a:r>
            <a:r>
              <a:rPr lang="en-US" dirty="0"/>
              <a:t> </a:t>
            </a:r>
            <a:r>
              <a:rPr lang="en-US" dirty="0" err="1"/>
              <a:t>arbeidslivserfaring</a:t>
            </a:r>
            <a:r>
              <a:rPr lang="en-US" dirty="0"/>
              <a:t> relevant for </a:t>
            </a:r>
            <a:r>
              <a:rPr lang="en-US" dirty="0" err="1"/>
              <a:t>fagfeltet</a:t>
            </a:r>
            <a:r>
              <a:rPr lang="en-US" dirty="0"/>
              <a:t> </a:t>
            </a:r>
            <a:r>
              <a:rPr lang="en-US" dirty="0" err="1"/>
              <a:t>Industriell</a:t>
            </a:r>
            <a:r>
              <a:rPr lang="en-US" dirty="0"/>
              <a:t> </a:t>
            </a:r>
            <a:r>
              <a:rPr lang="en-US" dirty="0" err="1"/>
              <a:t>kjemi</a:t>
            </a:r>
            <a:r>
              <a:rPr lang="en-US" dirty="0"/>
              <a:t> og </a:t>
            </a:r>
            <a:r>
              <a:rPr lang="en-US" dirty="0" err="1"/>
              <a:t>bioteknologi</a:t>
            </a:r>
            <a:endParaRPr lang="en-US" dirty="0"/>
          </a:p>
          <a:p>
            <a:pPr marL="0" indent="0">
              <a:lnSpc>
                <a:spcPct val="120000"/>
              </a:lnSpc>
              <a:spcBef>
                <a:spcPts val="0"/>
              </a:spcBef>
              <a:buNone/>
            </a:pPr>
            <a:endParaRPr lang="en-US" dirty="0"/>
          </a:p>
          <a:p>
            <a:pPr marL="0" indent="0">
              <a:lnSpc>
                <a:spcPct val="120000"/>
              </a:lnSpc>
              <a:spcBef>
                <a:spcPts val="0"/>
              </a:spcBef>
              <a:buNone/>
            </a:pPr>
            <a:r>
              <a:rPr lang="en-US" b="1" dirty="0" err="1"/>
              <a:t>Ferdigheter</a:t>
            </a:r>
            <a:endParaRPr lang="en-US" b="1" dirty="0"/>
          </a:p>
          <a:p>
            <a:pPr marL="0" indent="0">
              <a:lnSpc>
                <a:spcPct val="120000"/>
              </a:lnSpc>
              <a:spcBef>
                <a:spcPts val="0"/>
              </a:spcBef>
              <a:buNone/>
            </a:pPr>
            <a:r>
              <a:rPr lang="en-US" dirty="0" err="1"/>
              <a:t>Kandidaten</a:t>
            </a:r>
            <a:r>
              <a:rPr lang="en-US" dirty="0"/>
              <a:t>...</a:t>
            </a:r>
          </a:p>
          <a:p>
            <a:pPr marL="0" indent="0">
              <a:lnSpc>
                <a:spcPct val="120000"/>
              </a:lnSpc>
              <a:spcBef>
                <a:spcPts val="0"/>
              </a:spcBef>
              <a:buNone/>
            </a:pPr>
            <a:r>
              <a:rPr lang="en-US" dirty="0"/>
              <a:t>• Kan </a:t>
            </a:r>
            <a:r>
              <a:rPr lang="en-US" dirty="0" err="1"/>
              <a:t>frembringe</a:t>
            </a:r>
            <a:r>
              <a:rPr lang="en-US" dirty="0"/>
              <a:t> innovative og </a:t>
            </a:r>
            <a:r>
              <a:rPr lang="en-US" dirty="0" err="1">
                <a:highlight>
                  <a:srgbClr val="FFFF00"/>
                </a:highlight>
              </a:rPr>
              <a:t>bærekraftige</a:t>
            </a:r>
            <a:r>
              <a:rPr lang="en-US" dirty="0"/>
              <a:t> </a:t>
            </a:r>
            <a:r>
              <a:rPr lang="en-US" dirty="0" err="1"/>
              <a:t>løsninger</a:t>
            </a:r>
            <a:r>
              <a:rPr lang="en-US" dirty="0"/>
              <a:t> </a:t>
            </a:r>
            <a:r>
              <a:rPr lang="en-US" dirty="0" err="1"/>
              <a:t>som</a:t>
            </a:r>
            <a:r>
              <a:rPr lang="en-US" dirty="0"/>
              <a:t> </a:t>
            </a:r>
            <a:r>
              <a:rPr lang="en-US" dirty="0" err="1"/>
              <a:t>løsning</a:t>
            </a:r>
            <a:r>
              <a:rPr lang="en-US" dirty="0"/>
              <a:t> </a:t>
            </a:r>
            <a:r>
              <a:rPr lang="en-US" dirty="0" err="1"/>
              <a:t>på</a:t>
            </a:r>
            <a:r>
              <a:rPr lang="en-US" dirty="0"/>
              <a:t> </a:t>
            </a:r>
            <a:r>
              <a:rPr lang="en-US" dirty="0" err="1"/>
              <a:t>fremtidens</a:t>
            </a:r>
            <a:r>
              <a:rPr lang="en-US" dirty="0"/>
              <a:t> </a:t>
            </a:r>
            <a:r>
              <a:rPr lang="en-US" dirty="0" err="1"/>
              <a:t>utfordringer</a:t>
            </a:r>
            <a:endParaRPr lang="en-US" dirty="0"/>
          </a:p>
          <a:p>
            <a:pPr marL="0" indent="0">
              <a:lnSpc>
                <a:spcPct val="120000"/>
              </a:lnSpc>
              <a:spcBef>
                <a:spcPts val="0"/>
              </a:spcBef>
              <a:buNone/>
            </a:pPr>
            <a:r>
              <a:rPr lang="en-US" dirty="0"/>
              <a:t>• </a:t>
            </a:r>
            <a:r>
              <a:rPr lang="en-US" dirty="0" err="1"/>
              <a:t>kan</a:t>
            </a:r>
            <a:r>
              <a:rPr lang="en-US" dirty="0"/>
              <a:t> </a:t>
            </a:r>
            <a:r>
              <a:rPr lang="en-US" dirty="0" err="1"/>
              <a:t>identifisere</a:t>
            </a:r>
            <a:r>
              <a:rPr lang="en-US" dirty="0"/>
              <a:t>, </a:t>
            </a:r>
            <a:r>
              <a:rPr lang="en-US" dirty="0" err="1"/>
              <a:t>modellere</a:t>
            </a:r>
            <a:r>
              <a:rPr lang="en-US" dirty="0"/>
              <a:t> og </a:t>
            </a:r>
            <a:r>
              <a:rPr lang="en-US" dirty="0" err="1"/>
              <a:t>analysere</a:t>
            </a:r>
            <a:r>
              <a:rPr lang="en-US" dirty="0"/>
              <a:t> </a:t>
            </a:r>
            <a:r>
              <a:rPr lang="en-US" dirty="0" err="1"/>
              <a:t>åpne</a:t>
            </a:r>
            <a:r>
              <a:rPr lang="en-US" dirty="0"/>
              <a:t> </a:t>
            </a:r>
            <a:r>
              <a:rPr lang="en-US" dirty="0" err="1"/>
              <a:t>problemstillinger</a:t>
            </a:r>
            <a:r>
              <a:rPr lang="en-US" dirty="0"/>
              <a:t> av </a:t>
            </a:r>
            <a:r>
              <a:rPr lang="en-US" dirty="0" err="1"/>
              <a:t>teoretisk</a:t>
            </a:r>
            <a:r>
              <a:rPr lang="en-US" dirty="0"/>
              <a:t> </a:t>
            </a:r>
            <a:r>
              <a:rPr lang="en-US" dirty="0" err="1"/>
              <a:t>eller</a:t>
            </a:r>
            <a:r>
              <a:rPr lang="en-US" dirty="0"/>
              <a:t> </a:t>
            </a:r>
            <a:r>
              <a:rPr lang="en-US" dirty="0" err="1"/>
              <a:t>teknisk</a:t>
            </a:r>
            <a:r>
              <a:rPr lang="en-US" dirty="0"/>
              <a:t> </a:t>
            </a:r>
            <a:r>
              <a:rPr lang="en-US" dirty="0" err="1"/>
              <a:t>karakter</a:t>
            </a:r>
            <a:r>
              <a:rPr lang="en-US" dirty="0"/>
              <a:t> </a:t>
            </a:r>
            <a:r>
              <a:rPr lang="en-US" dirty="0" err="1"/>
              <a:t>innenfor</a:t>
            </a:r>
            <a:r>
              <a:rPr lang="en-US" dirty="0"/>
              <a:t> </a:t>
            </a:r>
            <a:r>
              <a:rPr lang="en-US" dirty="0" err="1"/>
              <a:t>fagfeltet</a:t>
            </a:r>
            <a:r>
              <a:rPr lang="en-US" dirty="0"/>
              <a:t> </a:t>
            </a:r>
            <a:r>
              <a:rPr lang="en-US" dirty="0" err="1"/>
              <a:t>Industriell</a:t>
            </a:r>
            <a:r>
              <a:rPr lang="en-US" dirty="0"/>
              <a:t> </a:t>
            </a:r>
            <a:r>
              <a:rPr lang="en-US" dirty="0" err="1"/>
              <a:t>kjemi</a:t>
            </a:r>
            <a:r>
              <a:rPr lang="en-US" dirty="0"/>
              <a:t> og </a:t>
            </a:r>
            <a:r>
              <a:rPr lang="en-US" dirty="0" err="1"/>
              <a:t>bioteknologi</a:t>
            </a:r>
            <a:endParaRPr lang="en-US" dirty="0"/>
          </a:p>
          <a:p>
            <a:pPr marL="0" indent="0">
              <a:lnSpc>
                <a:spcPct val="120000"/>
              </a:lnSpc>
              <a:spcBef>
                <a:spcPts val="0"/>
              </a:spcBef>
              <a:buNone/>
            </a:pPr>
            <a:r>
              <a:rPr lang="en-US" dirty="0"/>
              <a:t>• </a:t>
            </a:r>
            <a:r>
              <a:rPr lang="en-US" dirty="0" err="1"/>
              <a:t>kan</a:t>
            </a:r>
            <a:r>
              <a:rPr lang="en-US" dirty="0"/>
              <a:t> </a:t>
            </a:r>
            <a:r>
              <a:rPr lang="en-US" dirty="0" err="1"/>
              <a:t>initiere</a:t>
            </a:r>
            <a:r>
              <a:rPr lang="en-US" dirty="0"/>
              <a:t> og </a:t>
            </a:r>
            <a:r>
              <a:rPr lang="en-US" dirty="0" err="1"/>
              <a:t>utføre</a:t>
            </a:r>
            <a:r>
              <a:rPr lang="en-US" dirty="0"/>
              <a:t> </a:t>
            </a:r>
            <a:r>
              <a:rPr lang="en-US" dirty="0" err="1"/>
              <a:t>eksperimenter</a:t>
            </a:r>
            <a:r>
              <a:rPr lang="en-US" dirty="0"/>
              <a:t> </a:t>
            </a:r>
            <a:r>
              <a:rPr lang="en-US" dirty="0" err="1"/>
              <a:t>på</a:t>
            </a:r>
            <a:r>
              <a:rPr lang="en-US" dirty="0"/>
              <a:t> </a:t>
            </a:r>
            <a:r>
              <a:rPr lang="en-US" dirty="0" err="1"/>
              <a:t>laboratorium</a:t>
            </a:r>
            <a:r>
              <a:rPr lang="en-US" dirty="0"/>
              <a:t> </a:t>
            </a:r>
            <a:r>
              <a:rPr lang="en-US" dirty="0" err="1"/>
              <a:t>innenfor</a:t>
            </a:r>
            <a:r>
              <a:rPr lang="en-US" dirty="0"/>
              <a:t> </a:t>
            </a:r>
            <a:r>
              <a:rPr lang="en-US" dirty="0" err="1"/>
              <a:t>kjemi</a:t>
            </a:r>
            <a:r>
              <a:rPr lang="en-US" dirty="0"/>
              <a:t> og </a:t>
            </a:r>
            <a:r>
              <a:rPr lang="en-US" dirty="0" err="1"/>
              <a:t>spesielt</a:t>
            </a:r>
            <a:r>
              <a:rPr lang="en-US" dirty="0"/>
              <a:t> </a:t>
            </a:r>
            <a:r>
              <a:rPr lang="en-US" dirty="0" err="1"/>
              <a:t>innenfor</a:t>
            </a:r>
            <a:r>
              <a:rPr lang="en-US" dirty="0"/>
              <a:t> </a:t>
            </a:r>
            <a:r>
              <a:rPr lang="en-US" dirty="0" err="1"/>
              <a:t>valgt</a:t>
            </a:r>
            <a:r>
              <a:rPr lang="en-US" dirty="0"/>
              <a:t> </a:t>
            </a:r>
            <a:r>
              <a:rPr lang="en-US" dirty="0" err="1"/>
              <a:t>studieretning</a:t>
            </a:r>
            <a:r>
              <a:rPr lang="en-US" dirty="0"/>
              <a:t> og </a:t>
            </a:r>
            <a:r>
              <a:rPr lang="en-US" dirty="0" err="1"/>
              <a:t>hovedprofil</a:t>
            </a:r>
            <a:r>
              <a:rPr lang="en-US" dirty="0"/>
              <a:t>, og </a:t>
            </a:r>
            <a:r>
              <a:rPr lang="en-US" dirty="0" err="1"/>
              <a:t>innenfor</a:t>
            </a:r>
            <a:r>
              <a:rPr lang="en-US" dirty="0"/>
              <a:t> </a:t>
            </a:r>
            <a:r>
              <a:rPr lang="en-US" dirty="0" err="1"/>
              <a:t>eksisterende</a:t>
            </a:r>
            <a:r>
              <a:rPr lang="en-US" dirty="0"/>
              <a:t> </a:t>
            </a:r>
            <a:r>
              <a:rPr lang="en-US" dirty="0" err="1"/>
              <a:t>krav</a:t>
            </a:r>
            <a:r>
              <a:rPr lang="en-US" dirty="0"/>
              <a:t> </a:t>
            </a:r>
            <a:r>
              <a:rPr lang="en-US" dirty="0" err="1"/>
              <a:t>til</a:t>
            </a:r>
            <a:r>
              <a:rPr lang="en-US" dirty="0"/>
              <a:t> </a:t>
            </a:r>
            <a:r>
              <a:rPr lang="en-US" dirty="0" err="1"/>
              <a:t>sikkerhet</a:t>
            </a:r>
            <a:r>
              <a:rPr lang="en-US" dirty="0"/>
              <a:t> (HMS)</a:t>
            </a:r>
          </a:p>
          <a:p>
            <a:pPr marL="0" indent="0">
              <a:lnSpc>
                <a:spcPct val="120000"/>
              </a:lnSpc>
              <a:spcBef>
                <a:spcPts val="0"/>
              </a:spcBef>
              <a:buNone/>
            </a:pPr>
            <a:r>
              <a:rPr lang="en-US" dirty="0"/>
              <a:t>• </a:t>
            </a:r>
            <a:r>
              <a:rPr lang="en-US" dirty="0" err="1"/>
              <a:t>kan</a:t>
            </a:r>
            <a:r>
              <a:rPr lang="en-US" dirty="0"/>
              <a:t> </a:t>
            </a:r>
            <a:r>
              <a:rPr lang="en-US" dirty="0" err="1"/>
              <a:t>utvikle</a:t>
            </a:r>
            <a:r>
              <a:rPr lang="en-US" dirty="0"/>
              <a:t>, </a:t>
            </a:r>
            <a:r>
              <a:rPr lang="en-US" dirty="0" err="1"/>
              <a:t>vurdere</a:t>
            </a:r>
            <a:r>
              <a:rPr lang="en-US" dirty="0"/>
              <a:t> og </a:t>
            </a:r>
            <a:r>
              <a:rPr lang="en-US" dirty="0" err="1"/>
              <a:t>velge</a:t>
            </a:r>
            <a:r>
              <a:rPr lang="en-US" dirty="0"/>
              <a:t> </a:t>
            </a:r>
            <a:r>
              <a:rPr lang="en-US" dirty="0" err="1"/>
              <a:t>løsningsalternativer</a:t>
            </a:r>
            <a:r>
              <a:rPr lang="en-US" dirty="0"/>
              <a:t> for </a:t>
            </a:r>
            <a:r>
              <a:rPr lang="en-US" dirty="0" err="1"/>
              <a:t>produkter</a:t>
            </a:r>
            <a:r>
              <a:rPr lang="en-US" dirty="0"/>
              <a:t>, </a:t>
            </a:r>
            <a:r>
              <a:rPr lang="en-US" dirty="0" err="1">
                <a:highlight>
                  <a:srgbClr val="00FF00"/>
                </a:highlight>
              </a:rPr>
              <a:t>prosesser</a:t>
            </a:r>
            <a:r>
              <a:rPr lang="en-US" dirty="0"/>
              <a:t> og </a:t>
            </a:r>
            <a:r>
              <a:rPr lang="en-US" dirty="0" err="1"/>
              <a:t>systemer</a:t>
            </a:r>
            <a:endParaRPr lang="en-US" dirty="0"/>
          </a:p>
          <a:p>
            <a:pPr marL="0" indent="0">
              <a:lnSpc>
                <a:spcPct val="120000"/>
              </a:lnSpc>
              <a:spcBef>
                <a:spcPts val="0"/>
              </a:spcBef>
              <a:buNone/>
            </a:pPr>
            <a:r>
              <a:rPr lang="en-US" dirty="0"/>
              <a:t>• </a:t>
            </a:r>
            <a:r>
              <a:rPr lang="en-US" dirty="0" err="1"/>
              <a:t>kan</a:t>
            </a:r>
            <a:r>
              <a:rPr lang="en-US" dirty="0"/>
              <a:t> </a:t>
            </a:r>
            <a:r>
              <a:rPr lang="en-US" dirty="0" err="1"/>
              <a:t>planlegge</a:t>
            </a:r>
            <a:r>
              <a:rPr lang="en-US" dirty="0"/>
              <a:t>, </a:t>
            </a:r>
            <a:r>
              <a:rPr lang="en-US" dirty="0" err="1"/>
              <a:t>gjennomføre</a:t>
            </a:r>
            <a:r>
              <a:rPr lang="en-US" dirty="0"/>
              <a:t> og </a:t>
            </a:r>
            <a:r>
              <a:rPr lang="en-US" dirty="0" err="1"/>
              <a:t>lede</a:t>
            </a:r>
            <a:r>
              <a:rPr lang="en-US" dirty="0"/>
              <a:t> </a:t>
            </a:r>
            <a:r>
              <a:rPr lang="en-US" dirty="0" err="1"/>
              <a:t>teknologiske</a:t>
            </a:r>
            <a:r>
              <a:rPr lang="en-US" dirty="0"/>
              <a:t> </a:t>
            </a:r>
            <a:r>
              <a:rPr lang="en-US" dirty="0" err="1"/>
              <a:t>prosjekter</a:t>
            </a:r>
            <a:r>
              <a:rPr lang="en-US" dirty="0"/>
              <a:t> og </a:t>
            </a:r>
            <a:r>
              <a:rPr lang="en-US" dirty="0" err="1"/>
              <a:t>oppgaver</a:t>
            </a:r>
            <a:r>
              <a:rPr lang="en-US" dirty="0"/>
              <a:t> </a:t>
            </a:r>
            <a:r>
              <a:rPr lang="en-US" dirty="0" err="1"/>
              <a:t>selvstendig</a:t>
            </a:r>
            <a:r>
              <a:rPr lang="en-US" dirty="0"/>
              <a:t> og i </a:t>
            </a:r>
            <a:r>
              <a:rPr lang="en-US" dirty="0" err="1"/>
              <a:t>grupper</a:t>
            </a:r>
            <a:endParaRPr lang="en-US" dirty="0"/>
          </a:p>
          <a:p>
            <a:pPr marL="0" indent="0">
              <a:lnSpc>
                <a:spcPct val="120000"/>
              </a:lnSpc>
              <a:spcBef>
                <a:spcPts val="0"/>
              </a:spcBef>
              <a:buNone/>
            </a:pPr>
            <a:r>
              <a:rPr lang="en-US" dirty="0"/>
              <a:t>• </a:t>
            </a:r>
            <a:r>
              <a:rPr lang="en-US" dirty="0" err="1"/>
              <a:t>kan</a:t>
            </a:r>
            <a:r>
              <a:rPr lang="en-US" dirty="0"/>
              <a:t> </a:t>
            </a:r>
            <a:r>
              <a:rPr lang="en-US" dirty="0" err="1"/>
              <a:t>analysere</a:t>
            </a:r>
            <a:r>
              <a:rPr lang="en-US" dirty="0"/>
              <a:t> og </a:t>
            </a:r>
            <a:r>
              <a:rPr lang="en-US" dirty="0" err="1"/>
              <a:t>løse</a:t>
            </a:r>
            <a:r>
              <a:rPr lang="en-US" dirty="0"/>
              <a:t> </a:t>
            </a:r>
            <a:r>
              <a:rPr lang="en-US" dirty="0" err="1"/>
              <a:t>problemer</a:t>
            </a:r>
            <a:r>
              <a:rPr lang="en-US" dirty="0"/>
              <a:t> i </a:t>
            </a:r>
            <a:r>
              <a:rPr lang="en-US" dirty="0" err="1"/>
              <a:t>en</a:t>
            </a:r>
            <a:r>
              <a:rPr lang="en-US" dirty="0"/>
              <a:t> </a:t>
            </a:r>
            <a:r>
              <a:rPr lang="en-US" dirty="0" err="1"/>
              <a:t>tverrfaglig</a:t>
            </a:r>
            <a:r>
              <a:rPr lang="en-US" dirty="0"/>
              <a:t> </a:t>
            </a:r>
            <a:r>
              <a:rPr lang="en-US" dirty="0" err="1"/>
              <a:t>kontekst</a:t>
            </a:r>
            <a:r>
              <a:rPr lang="en-US" dirty="0"/>
              <a:t> og i et </a:t>
            </a:r>
            <a:r>
              <a:rPr lang="en-US" dirty="0" err="1"/>
              <a:t>helhetlig</a:t>
            </a:r>
            <a:r>
              <a:rPr lang="en-US" dirty="0"/>
              <a:t>, </a:t>
            </a:r>
            <a:r>
              <a:rPr lang="en-US" dirty="0" err="1"/>
              <a:t>samfunnsmessig</a:t>
            </a:r>
            <a:r>
              <a:rPr lang="en-US" dirty="0"/>
              <a:t> </a:t>
            </a:r>
            <a:r>
              <a:rPr lang="en-US" dirty="0" err="1"/>
              <a:t>perspektiv</a:t>
            </a:r>
            <a:endParaRPr lang="en-US" dirty="0"/>
          </a:p>
          <a:p>
            <a:pPr marL="0" indent="0">
              <a:lnSpc>
                <a:spcPct val="120000"/>
              </a:lnSpc>
              <a:spcBef>
                <a:spcPts val="0"/>
              </a:spcBef>
              <a:buNone/>
            </a:pPr>
            <a:r>
              <a:rPr lang="en-US" dirty="0"/>
              <a:t>• </a:t>
            </a:r>
            <a:r>
              <a:rPr lang="en-US" dirty="0" err="1"/>
              <a:t>kan</a:t>
            </a:r>
            <a:r>
              <a:rPr lang="en-US" dirty="0"/>
              <a:t> </a:t>
            </a:r>
            <a:r>
              <a:rPr lang="en-US" dirty="0" err="1"/>
              <a:t>anvende</a:t>
            </a:r>
            <a:r>
              <a:rPr lang="en-US" dirty="0"/>
              <a:t> </a:t>
            </a:r>
            <a:r>
              <a:rPr lang="en-US" dirty="0" err="1"/>
              <a:t>avanserte</a:t>
            </a:r>
            <a:r>
              <a:rPr lang="en-US" dirty="0"/>
              <a:t> IKT-</a:t>
            </a:r>
            <a:r>
              <a:rPr lang="en-US" dirty="0" err="1"/>
              <a:t>verktøy</a:t>
            </a:r>
            <a:r>
              <a:rPr lang="en-US" dirty="0"/>
              <a:t> i sin </a:t>
            </a:r>
            <a:r>
              <a:rPr lang="en-US" dirty="0" err="1"/>
              <a:t>faglige</a:t>
            </a:r>
            <a:r>
              <a:rPr lang="en-US" dirty="0"/>
              <a:t> </a:t>
            </a:r>
            <a:r>
              <a:rPr lang="en-US" dirty="0" err="1"/>
              <a:t>utøvelse</a:t>
            </a:r>
            <a:endParaRPr lang="en-US" dirty="0"/>
          </a:p>
          <a:p>
            <a:pPr marL="0" indent="0">
              <a:lnSpc>
                <a:spcPct val="120000"/>
              </a:lnSpc>
              <a:spcBef>
                <a:spcPts val="0"/>
              </a:spcBef>
              <a:buNone/>
            </a:pPr>
            <a:r>
              <a:rPr lang="en-US" dirty="0"/>
              <a:t>• </a:t>
            </a:r>
            <a:r>
              <a:rPr lang="en-US" dirty="0" err="1"/>
              <a:t>kan</a:t>
            </a:r>
            <a:r>
              <a:rPr lang="en-US" dirty="0"/>
              <a:t> </a:t>
            </a:r>
            <a:r>
              <a:rPr lang="en-US" dirty="0" err="1"/>
              <a:t>gjennomføre</a:t>
            </a:r>
            <a:r>
              <a:rPr lang="en-US" dirty="0"/>
              <a:t> et </a:t>
            </a:r>
            <a:r>
              <a:rPr lang="en-US" dirty="0" err="1"/>
              <a:t>teknologisk</a:t>
            </a:r>
            <a:r>
              <a:rPr lang="en-US" dirty="0"/>
              <a:t> </a:t>
            </a:r>
            <a:r>
              <a:rPr lang="en-US" dirty="0" err="1"/>
              <a:t>forsknings</a:t>
            </a:r>
            <a:r>
              <a:rPr lang="en-US" dirty="0"/>
              <a:t>- </a:t>
            </a:r>
            <a:r>
              <a:rPr lang="en-US" dirty="0" err="1"/>
              <a:t>eller</a:t>
            </a:r>
            <a:r>
              <a:rPr lang="en-US" dirty="0"/>
              <a:t> </a:t>
            </a:r>
            <a:r>
              <a:rPr lang="en-US" dirty="0" err="1"/>
              <a:t>utviklingsprosjekt</a:t>
            </a:r>
            <a:r>
              <a:rPr lang="en-US" dirty="0"/>
              <a:t> under </a:t>
            </a:r>
            <a:r>
              <a:rPr lang="en-US" dirty="0" err="1"/>
              <a:t>veiledning</a:t>
            </a:r>
            <a:r>
              <a:rPr lang="en-US" dirty="0"/>
              <a:t> og i </a:t>
            </a:r>
            <a:r>
              <a:rPr lang="en-US" dirty="0" err="1"/>
              <a:t>tråd</a:t>
            </a:r>
            <a:r>
              <a:rPr lang="en-US" dirty="0"/>
              <a:t> med </a:t>
            </a:r>
            <a:r>
              <a:rPr lang="en-US" dirty="0" err="1"/>
              <a:t>forskningsetiske</a:t>
            </a:r>
            <a:r>
              <a:rPr lang="en-US" dirty="0"/>
              <a:t> </a:t>
            </a:r>
            <a:r>
              <a:rPr lang="en-US" dirty="0" err="1"/>
              <a:t>normer</a:t>
            </a:r>
            <a:endParaRPr lang="en-US" dirty="0"/>
          </a:p>
          <a:p>
            <a:pPr marL="0" indent="0">
              <a:lnSpc>
                <a:spcPct val="120000"/>
              </a:lnSpc>
              <a:spcBef>
                <a:spcPts val="0"/>
              </a:spcBef>
              <a:buNone/>
            </a:pPr>
            <a:r>
              <a:rPr lang="en-US" dirty="0"/>
              <a:t>• </a:t>
            </a:r>
            <a:r>
              <a:rPr lang="en-US" dirty="0" err="1"/>
              <a:t>kan</a:t>
            </a:r>
            <a:r>
              <a:rPr lang="en-US" dirty="0"/>
              <a:t> </a:t>
            </a:r>
            <a:r>
              <a:rPr lang="en-US" dirty="0" err="1"/>
              <a:t>anvende</a:t>
            </a:r>
            <a:r>
              <a:rPr lang="en-US" dirty="0"/>
              <a:t> sin </a:t>
            </a:r>
            <a:r>
              <a:rPr lang="en-US" dirty="0" err="1"/>
              <a:t>faglige</a:t>
            </a:r>
            <a:r>
              <a:rPr lang="en-US" dirty="0"/>
              <a:t> </a:t>
            </a:r>
            <a:r>
              <a:rPr lang="en-US" dirty="0" err="1"/>
              <a:t>kompetanse</a:t>
            </a:r>
            <a:r>
              <a:rPr lang="en-US" dirty="0"/>
              <a:t> </a:t>
            </a:r>
            <a:r>
              <a:rPr lang="en-US" dirty="0" err="1"/>
              <a:t>på</a:t>
            </a:r>
            <a:r>
              <a:rPr lang="en-US" dirty="0"/>
              <a:t> nye </a:t>
            </a:r>
            <a:r>
              <a:rPr lang="en-US" dirty="0" err="1"/>
              <a:t>områder</a:t>
            </a:r>
            <a:r>
              <a:rPr lang="en-US" dirty="0"/>
              <a:t> og </a:t>
            </a:r>
            <a:r>
              <a:rPr lang="en-US" dirty="0" err="1"/>
              <a:t>kan</a:t>
            </a:r>
            <a:r>
              <a:rPr lang="en-US" dirty="0"/>
              <a:t> </a:t>
            </a:r>
            <a:r>
              <a:rPr lang="en-US" dirty="0" err="1"/>
              <a:t>fornye</a:t>
            </a:r>
            <a:r>
              <a:rPr lang="en-US" dirty="0"/>
              <a:t> seg </a:t>
            </a:r>
            <a:r>
              <a:rPr lang="en-US" dirty="0" err="1"/>
              <a:t>faglig</a:t>
            </a:r>
            <a:endParaRPr lang="en-US" dirty="0"/>
          </a:p>
          <a:p>
            <a:endParaRPr lang="en-US" dirty="0"/>
          </a:p>
        </p:txBody>
      </p:sp>
      <p:sp>
        <p:nvSpPr>
          <p:cNvPr id="4" name="TextBox 3">
            <a:extLst>
              <a:ext uri="{FF2B5EF4-FFF2-40B4-BE49-F238E27FC236}">
                <a16:creationId xmlns:a16="http://schemas.microsoft.com/office/drawing/2014/main" id="{78002448-9D23-E7AD-280C-D7454691D373}"/>
              </a:ext>
            </a:extLst>
          </p:cNvPr>
          <p:cNvSpPr txBox="1"/>
          <p:nvPr/>
        </p:nvSpPr>
        <p:spPr>
          <a:xfrm>
            <a:off x="158496" y="5696839"/>
            <a:ext cx="10345653" cy="923330"/>
          </a:xfrm>
          <a:prstGeom prst="rect">
            <a:avLst/>
          </a:prstGeom>
          <a:noFill/>
        </p:spPr>
        <p:txBody>
          <a:bodyPr wrap="none" rtlCol="0">
            <a:spAutoFit/>
          </a:bodyPr>
          <a:lstStyle/>
          <a:p>
            <a:r>
              <a:rPr lang="nb-NO" dirty="0"/>
              <a:t>Kommentar 1: Unikt for MTKJ: Utvikle ny teknologi for bærekraft, ikke bare «tenke bærekraftig» slik alle skal.</a:t>
            </a:r>
          </a:p>
          <a:p>
            <a:r>
              <a:rPr lang="nb-NO" dirty="0"/>
              <a:t>MTKJ er de eneste som kan kjemi!</a:t>
            </a:r>
          </a:p>
          <a:p>
            <a:r>
              <a:rPr lang="nb-NO" dirty="0"/>
              <a:t>Kommentar 2: Jeg </a:t>
            </a:r>
            <a:r>
              <a:rPr lang="nb-NO" dirty="0" err="1"/>
              <a:t>mertket</a:t>
            </a:r>
            <a:r>
              <a:rPr lang="nb-NO" dirty="0"/>
              <a:t> meg i sammenslåingsdiskusjonene med TMT at «prosess» burde nevnes klarere. </a:t>
            </a:r>
            <a:endParaRPr lang="en-US" dirty="0"/>
          </a:p>
        </p:txBody>
      </p:sp>
    </p:spTree>
    <p:extLst>
      <p:ext uri="{BB962C8B-B14F-4D97-AF65-F5344CB8AC3E}">
        <p14:creationId xmlns:p14="http://schemas.microsoft.com/office/powerpoint/2010/main" val="1737769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3B492-C621-B214-0FF8-43A5225FFB39}"/>
              </a:ext>
            </a:extLst>
          </p:cNvPr>
          <p:cNvSpPr>
            <a:spLocks noGrp="1"/>
          </p:cNvSpPr>
          <p:nvPr>
            <p:ph type="title"/>
          </p:nvPr>
        </p:nvSpPr>
        <p:spPr/>
        <p:txBody>
          <a:bodyPr/>
          <a:lstStyle/>
          <a:p>
            <a:r>
              <a:rPr lang="en-US" dirty="0"/>
              <a:t>FTS </a:t>
            </a:r>
            <a:r>
              <a:rPr lang="en-US" dirty="0" err="1"/>
              <a:t>prinsippene</a:t>
            </a:r>
            <a:r>
              <a:rPr lang="en-US" dirty="0"/>
              <a:t> NTNU</a:t>
            </a:r>
          </a:p>
        </p:txBody>
      </p:sp>
      <p:sp>
        <p:nvSpPr>
          <p:cNvPr id="3" name="Content Placeholder 2">
            <a:extLst>
              <a:ext uri="{FF2B5EF4-FFF2-40B4-BE49-F238E27FC236}">
                <a16:creationId xmlns:a16="http://schemas.microsoft.com/office/drawing/2014/main" id="{C937DB67-3E95-EB17-4D46-A14752604095}"/>
              </a:ext>
            </a:extLst>
          </p:cNvPr>
          <p:cNvSpPr>
            <a:spLocks noGrp="1"/>
          </p:cNvSpPr>
          <p:nvPr>
            <p:ph idx="1"/>
          </p:nvPr>
        </p:nvSpPr>
        <p:spPr/>
        <p:txBody>
          <a:bodyPr>
            <a:normAutofit fontScale="55000" lnSpcReduction="20000"/>
          </a:bodyPr>
          <a:lstStyle/>
          <a:p>
            <a:pPr marL="0" indent="0">
              <a:lnSpc>
                <a:spcPct val="120000"/>
              </a:lnSpc>
              <a:spcBef>
                <a:spcPts val="0"/>
              </a:spcBef>
              <a:buNone/>
            </a:pPr>
            <a:r>
              <a:rPr lang="en-US" dirty="0"/>
              <a:t> </a:t>
            </a:r>
            <a:r>
              <a:rPr lang="en-US" dirty="0" err="1"/>
              <a:t>Prinsipp</a:t>
            </a:r>
            <a:r>
              <a:rPr lang="en-US" dirty="0"/>
              <a:t> I:   </a:t>
            </a:r>
            <a:r>
              <a:rPr lang="en-US" b="1" dirty="0" err="1"/>
              <a:t>Helhetlig</a:t>
            </a:r>
            <a:r>
              <a:rPr lang="en-US" b="1" dirty="0"/>
              <a:t> </a:t>
            </a:r>
            <a:r>
              <a:rPr lang="en-US" b="1" dirty="0" err="1"/>
              <a:t>kompetanse</a:t>
            </a:r>
            <a:endParaRPr lang="en-US" b="1" dirty="0"/>
          </a:p>
          <a:p>
            <a:pPr marL="0" indent="0">
              <a:lnSpc>
                <a:spcPct val="120000"/>
              </a:lnSpc>
              <a:spcBef>
                <a:spcPts val="0"/>
              </a:spcBef>
              <a:buNone/>
            </a:pPr>
            <a:r>
              <a:rPr lang="en-US" dirty="0"/>
              <a:t>          - </a:t>
            </a:r>
            <a:r>
              <a:rPr lang="en-US" dirty="0" err="1"/>
              <a:t>herunder</a:t>
            </a:r>
            <a:r>
              <a:rPr lang="en-US" dirty="0"/>
              <a:t> </a:t>
            </a:r>
            <a:r>
              <a:rPr lang="en-US" dirty="0" err="1"/>
              <a:t>b</a:t>
            </a:r>
            <a:r>
              <a:rPr lang="en-US" dirty="0" err="1">
                <a:highlight>
                  <a:srgbClr val="FFFF00"/>
                </a:highlight>
              </a:rPr>
              <a:t>ærekraftkompetanse</a:t>
            </a:r>
            <a:r>
              <a:rPr lang="en-US" dirty="0"/>
              <a:t> og digital </a:t>
            </a:r>
            <a:r>
              <a:rPr lang="en-US" dirty="0" err="1"/>
              <a:t>kompetanse</a:t>
            </a:r>
            <a:r>
              <a:rPr lang="en-US" dirty="0"/>
              <a:t> </a:t>
            </a:r>
            <a:r>
              <a:rPr lang="en-US" dirty="0" err="1"/>
              <a:t>på</a:t>
            </a:r>
            <a:r>
              <a:rPr lang="en-US" dirty="0"/>
              <a:t> </a:t>
            </a:r>
            <a:r>
              <a:rPr lang="en-US" dirty="0" err="1"/>
              <a:t>høyt</a:t>
            </a:r>
            <a:r>
              <a:rPr lang="en-US" dirty="0"/>
              <a:t> </a:t>
            </a:r>
            <a:r>
              <a:rPr lang="en-US" dirty="0" err="1"/>
              <a:t>nivå</a:t>
            </a:r>
            <a:r>
              <a:rPr lang="en-US" dirty="0"/>
              <a:t>.</a:t>
            </a:r>
          </a:p>
          <a:p>
            <a:pPr marL="0" indent="0">
              <a:lnSpc>
                <a:spcPct val="120000"/>
              </a:lnSpc>
              <a:spcBef>
                <a:spcPts val="0"/>
              </a:spcBef>
              <a:buNone/>
            </a:pPr>
            <a:r>
              <a:rPr lang="en-US" dirty="0"/>
              <a:t> </a:t>
            </a:r>
            <a:r>
              <a:rPr lang="en-US" dirty="0" err="1"/>
              <a:t>Prinsipp</a:t>
            </a:r>
            <a:r>
              <a:rPr lang="en-US" dirty="0"/>
              <a:t> II:  </a:t>
            </a:r>
            <a:r>
              <a:rPr lang="en-US" dirty="0" err="1"/>
              <a:t>Tverrfaglig</a:t>
            </a:r>
            <a:r>
              <a:rPr lang="en-US" dirty="0"/>
              <a:t> </a:t>
            </a:r>
            <a:r>
              <a:rPr lang="en-US" dirty="0" err="1"/>
              <a:t>samhandling</a:t>
            </a:r>
            <a:endParaRPr lang="en-US" dirty="0"/>
          </a:p>
          <a:p>
            <a:pPr marL="0" indent="0">
              <a:lnSpc>
                <a:spcPct val="120000"/>
              </a:lnSpc>
              <a:spcBef>
                <a:spcPts val="0"/>
              </a:spcBef>
              <a:buNone/>
            </a:pPr>
            <a:r>
              <a:rPr lang="en-US" dirty="0"/>
              <a:t> </a:t>
            </a:r>
            <a:r>
              <a:rPr lang="en-US" dirty="0" err="1"/>
              <a:t>Prinsipp</a:t>
            </a:r>
            <a:r>
              <a:rPr lang="en-US" dirty="0"/>
              <a:t> III: </a:t>
            </a:r>
            <a:r>
              <a:rPr lang="en-US" b="1" dirty="0" err="1"/>
              <a:t>Kontekstuell</a:t>
            </a:r>
            <a:r>
              <a:rPr lang="en-US" b="1" dirty="0"/>
              <a:t> </a:t>
            </a:r>
            <a:r>
              <a:rPr lang="en-US" b="1" dirty="0" err="1"/>
              <a:t>læring</a:t>
            </a:r>
            <a:endParaRPr lang="en-US" b="1" dirty="0"/>
          </a:p>
          <a:p>
            <a:pPr marL="0" indent="0">
              <a:lnSpc>
                <a:spcPct val="120000"/>
              </a:lnSpc>
              <a:spcBef>
                <a:spcPts val="0"/>
              </a:spcBef>
              <a:buNone/>
            </a:pPr>
            <a:r>
              <a:rPr lang="en-US" dirty="0"/>
              <a:t> </a:t>
            </a:r>
            <a:r>
              <a:rPr lang="en-US" dirty="0" err="1"/>
              <a:t>Prinsipp</a:t>
            </a:r>
            <a:r>
              <a:rPr lang="en-US" dirty="0"/>
              <a:t> IV:  </a:t>
            </a:r>
            <a:r>
              <a:rPr lang="en-US" dirty="0" err="1"/>
              <a:t>Studentaktiv</a:t>
            </a:r>
            <a:r>
              <a:rPr lang="en-US" dirty="0"/>
              <a:t> </a:t>
            </a:r>
            <a:r>
              <a:rPr lang="en-US" dirty="0" err="1"/>
              <a:t>læring</a:t>
            </a:r>
            <a:r>
              <a:rPr lang="en-US" dirty="0"/>
              <a:t>, relevant </a:t>
            </a:r>
            <a:r>
              <a:rPr lang="en-US" dirty="0" err="1"/>
              <a:t>vurdering</a:t>
            </a:r>
            <a:r>
              <a:rPr lang="en-US" dirty="0"/>
              <a:t> og god </a:t>
            </a:r>
            <a:r>
              <a:rPr lang="en-US" dirty="0" err="1"/>
              <a:t>læringskultur</a:t>
            </a:r>
            <a:endParaRPr lang="en-US" dirty="0"/>
          </a:p>
          <a:p>
            <a:pPr marL="0" indent="0">
              <a:lnSpc>
                <a:spcPct val="120000"/>
              </a:lnSpc>
              <a:spcBef>
                <a:spcPts val="0"/>
              </a:spcBef>
              <a:buNone/>
            </a:pPr>
            <a:r>
              <a:rPr lang="en-US" dirty="0"/>
              <a:t> </a:t>
            </a:r>
            <a:r>
              <a:rPr lang="en-US" dirty="0" err="1"/>
              <a:t>Prinsipp</a:t>
            </a:r>
            <a:r>
              <a:rPr lang="en-US" dirty="0"/>
              <a:t> V:   </a:t>
            </a:r>
            <a:r>
              <a:rPr lang="en-US" dirty="0" err="1"/>
              <a:t>Kompetanseutvikling</a:t>
            </a:r>
            <a:r>
              <a:rPr lang="en-US" dirty="0"/>
              <a:t> hos </a:t>
            </a:r>
            <a:r>
              <a:rPr lang="en-US" dirty="0" err="1"/>
              <a:t>undervisere</a:t>
            </a:r>
            <a:endParaRPr lang="en-US" dirty="0"/>
          </a:p>
          <a:p>
            <a:pPr marL="0" indent="0">
              <a:lnSpc>
                <a:spcPct val="120000"/>
              </a:lnSpc>
              <a:spcBef>
                <a:spcPts val="0"/>
              </a:spcBef>
              <a:buNone/>
            </a:pPr>
            <a:r>
              <a:rPr lang="en-US" dirty="0"/>
              <a:t> </a:t>
            </a:r>
            <a:r>
              <a:rPr lang="en-US" dirty="0" err="1"/>
              <a:t>Prinsipp</a:t>
            </a:r>
            <a:r>
              <a:rPr lang="en-US" dirty="0"/>
              <a:t> VI:  </a:t>
            </a:r>
            <a:r>
              <a:rPr lang="en-US" b="1" dirty="0" err="1"/>
              <a:t>Helhetstenkning</a:t>
            </a:r>
            <a:r>
              <a:rPr lang="en-US" b="1" dirty="0"/>
              <a:t> i </a:t>
            </a:r>
            <a:r>
              <a:rPr lang="en-US" b="1" dirty="0" err="1"/>
              <a:t>studieprogram</a:t>
            </a:r>
            <a:r>
              <a:rPr lang="en-US" b="1" dirty="0"/>
              <a:t> og </a:t>
            </a:r>
            <a:r>
              <a:rPr lang="en-US" b="1" dirty="0" err="1"/>
              <a:t>studieportefølje</a:t>
            </a:r>
            <a:endParaRPr lang="en-US" b="1" dirty="0"/>
          </a:p>
          <a:p>
            <a:pPr marL="0" indent="0">
              <a:lnSpc>
                <a:spcPct val="120000"/>
              </a:lnSpc>
              <a:spcBef>
                <a:spcPts val="0"/>
              </a:spcBef>
              <a:buNone/>
            </a:pPr>
            <a:r>
              <a:rPr lang="en-US" b="1" dirty="0"/>
              <a:t>               - </a:t>
            </a:r>
            <a:r>
              <a:rPr lang="en-US" b="1" dirty="0" err="1"/>
              <a:t>programdrevet</a:t>
            </a:r>
            <a:r>
              <a:rPr lang="en-US" b="1" dirty="0"/>
              <a:t> </a:t>
            </a:r>
            <a:r>
              <a:rPr lang="en-US" b="1" dirty="0" err="1"/>
              <a:t>tilnærming</a:t>
            </a:r>
            <a:endParaRPr lang="en-US" b="1" dirty="0"/>
          </a:p>
          <a:p>
            <a:pPr marL="0" indent="0">
              <a:lnSpc>
                <a:spcPct val="120000"/>
              </a:lnSpc>
              <a:spcBef>
                <a:spcPts val="0"/>
              </a:spcBef>
              <a:buNone/>
            </a:pPr>
            <a:r>
              <a:rPr lang="en-US" dirty="0"/>
              <a:t> </a:t>
            </a:r>
            <a:r>
              <a:rPr lang="en-US" dirty="0" err="1"/>
              <a:t>Prinsipp</a:t>
            </a:r>
            <a:r>
              <a:rPr lang="en-US" dirty="0"/>
              <a:t> VII: </a:t>
            </a:r>
            <a:r>
              <a:rPr lang="en-US" dirty="0" err="1"/>
              <a:t>Kontinuerlig</a:t>
            </a:r>
            <a:r>
              <a:rPr lang="en-US" dirty="0"/>
              <a:t> </a:t>
            </a:r>
            <a:r>
              <a:rPr lang="en-US" dirty="0" err="1"/>
              <a:t>forbedring</a:t>
            </a:r>
            <a:r>
              <a:rPr lang="en-US" dirty="0"/>
              <a:t> og </a:t>
            </a:r>
            <a:r>
              <a:rPr lang="en-US" dirty="0" err="1"/>
              <a:t>kvalitetskultur</a:t>
            </a:r>
            <a:endParaRPr lang="en-US" dirty="0"/>
          </a:p>
          <a:p>
            <a:pPr marL="0" indent="0">
              <a:lnSpc>
                <a:spcPct val="120000"/>
              </a:lnSpc>
              <a:spcBef>
                <a:spcPts val="0"/>
              </a:spcBef>
              <a:buNone/>
            </a:pPr>
            <a:r>
              <a:rPr lang="en-US" dirty="0"/>
              <a:t>               - </a:t>
            </a:r>
            <a:r>
              <a:rPr lang="en-US" dirty="0" err="1"/>
              <a:t>utdanningskvalitet</a:t>
            </a:r>
            <a:r>
              <a:rPr lang="en-US" dirty="0"/>
              <a:t> i </a:t>
            </a:r>
            <a:r>
              <a:rPr lang="en-US" dirty="0" err="1"/>
              <a:t>verdensklasse</a:t>
            </a:r>
            <a:r>
              <a:rPr lang="en-US" dirty="0"/>
              <a:t>, </a:t>
            </a:r>
          </a:p>
          <a:p>
            <a:pPr marL="0" indent="0">
              <a:lnSpc>
                <a:spcPct val="120000"/>
              </a:lnSpc>
              <a:spcBef>
                <a:spcPts val="0"/>
              </a:spcBef>
              <a:buNone/>
            </a:pPr>
            <a:r>
              <a:rPr lang="en-US" dirty="0"/>
              <a:t> </a:t>
            </a:r>
            <a:r>
              <a:rPr lang="en-US" dirty="0" err="1"/>
              <a:t>Prinsipp</a:t>
            </a:r>
            <a:r>
              <a:rPr lang="en-US" dirty="0"/>
              <a:t> VIII: </a:t>
            </a:r>
            <a:r>
              <a:rPr lang="en-US" dirty="0" err="1"/>
              <a:t>Internasjonalt</a:t>
            </a:r>
            <a:r>
              <a:rPr lang="en-US" dirty="0"/>
              <a:t> </a:t>
            </a:r>
            <a:r>
              <a:rPr lang="en-US" dirty="0" err="1"/>
              <a:t>samarbeid</a:t>
            </a:r>
            <a:r>
              <a:rPr lang="en-US" dirty="0"/>
              <a:t> om </a:t>
            </a:r>
            <a:r>
              <a:rPr lang="en-US" dirty="0" err="1"/>
              <a:t>utdanningskvalitet</a:t>
            </a:r>
            <a:endParaRPr lang="en-US" dirty="0"/>
          </a:p>
          <a:p>
            <a:pPr marL="0" indent="0">
              <a:lnSpc>
                <a:spcPct val="120000"/>
              </a:lnSpc>
              <a:spcBef>
                <a:spcPts val="0"/>
              </a:spcBef>
              <a:buNone/>
            </a:pPr>
            <a:r>
              <a:rPr lang="en-US" dirty="0"/>
              <a:t> </a:t>
            </a:r>
            <a:r>
              <a:rPr lang="en-US" dirty="0" err="1"/>
              <a:t>Prinsipp</a:t>
            </a:r>
            <a:r>
              <a:rPr lang="en-US" dirty="0"/>
              <a:t> IX:  </a:t>
            </a:r>
            <a:r>
              <a:rPr lang="en-US" dirty="0" err="1"/>
              <a:t>Systematisk</a:t>
            </a:r>
            <a:r>
              <a:rPr lang="en-US" dirty="0"/>
              <a:t> </a:t>
            </a:r>
            <a:r>
              <a:rPr lang="en-US" dirty="0" err="1"/>
              <a:t>samhandling</a:t>
            </a:r>
            <a:r>
              <a:rPr lang="en-US" dirty="0"/>
              <a:t> med </a:t>
            </a:r>
            <a:r>
              <a:rPr lang="en-US" dirty="0" err="1"/>
              <a:t>arbeidslivet</a:t>
            </a:r>
            <a:endParaRPr lang="en-US" dirty="0"/>
          </a:p>
          <a:p>
            <a:pPr marL="0" indent="0">
              <a:lnSpc>
                <a:spcPct val="120000"/>
              </a:lnSpc>
              <a:spcBef>
                <a:spcPts val="0"/>
              </a:spcBef>
              <a:buNone/>
            </a:pPr>
            <a:r>
              <a:rPr lang="en-US" dirty="0"/>
              <a:t> </a:t>
            </a:r>
            <a:r>
              <a:rPr lang="en-US" dirty="0" err="1"/>
              <a:t>Prinsipp</a:t>
            </a:r>
            <a:r>
              <a:rPr lang="en-US" dirty="0"/>
              <a:t> X:   </a:t>
            </a:r>
            <a:r>
              <a:rPr lang="en-US" dirty="0" err="1"/>
              <a:t>Infrastruktur</a:t>
            </a:r>
            <a:r>
              <a:rPr lang="en-US" dirty="0"/>
              <a:t> for </a:t>
            </a:r>
            <a:r>
              <a:rPr lang="en-US" dirty="0" err="1"/>
              <a:t>læring</a:t>
            </a:r>
            <a:r>
              <a:rPr lang="en-US" dirty="0"/>
              <a:t>, </a:t>
            </a:r>
            <a:r>
              <a:rPr lang="en-US" dirty="0" err="1"/>
              <a:t>helse</a:t>
            </a:r>
            <a:r>
              <a:rPr lang="en-US" dirty="0"/>
              <a:t> og </a:t>
            </a:r>
            <a:r>
              <a:rPr lang="en-US" dirty="0" err="1"/>
              <a:t>trivsel</a:t>
            </a:r>
            <a:endParaRPr lang="en-US" dirty="0"/>
          </a:p>
          <a:p>
            <a:pPr marL="0" indent="0">
              <a:lnSpc>
                <a:spcPct val="120000"/>
              </a:lnSpc>
              <a:spcBef>
                <a:spcPts val="0"/>
              </a:spcBef>
              <a:buNone/>
            </a:pPr>
            <a:r>
              <a:rPr lang="en-US" dirty="0"/>
              <a:t>                - </a:t>
            </a:r>
            <a:r>
              <a:rPr lang="en-US" dirty="0" err="1"/>
              <a:t>fremmer</a:t>
            </a:r>
            <a:r>
              <a:rPr lang="en-US" dirty="0"/>
              <a:t> </a:t>
            </a:r>
            <a:r>
              <a:rPr lang="en-US" dirty="0" err="1"/>
              <a:t>læring</a:t>
            </a:r>
            <a:r>
              <a:rPr lang="en-US" dirty="0"/>
              <a:t>, </a:t>
            </a:r>
            <a:r>
              <a:rPr lang="en-US" dirty="0" err="1"/>
              <a:t>helse</a:t>
            </a:r>
            <a:r>
              <a:rPr lang="en-US" dirty="0"/>
              <a:t> og </a:t>
            </a:r>
            <a:r>
              <a:rPr lang="en-US" dirty="0" err="1"/>
              <a:t>trivsel</a:t>
            </a:r>
            <a:r>
              <a:rPr lang="en-US" dirty="0"/>
              <a:t> </a:t>
            </a:r>
            <a:r>
              <a:rPr lang="en-US" dirty="0" err="1"/>
              <a:t>blant</a:t>
            </a:r>
            <a:r>
              <a:rPr lang="en-US" dirty="0"/>
              <a:t> </a:t>
            </a:r>
            <a:r>
              <a:rPr lang="en-US" dirty="0" err="1"/>
              <a:t>studenter</a:t>
            </a:r>
            <a:r>
              <a:rPr lang="en-US" dirty="0"/>
              <a:t> og ansatte.</a:t>
            </a:r>
          </a:p>
          <a:p>
            <a:pPr marL="0" indent="0">
              <a:lnSpc>
                <a:spcPct val="120000"/>
              </a:lnSpc>
              <a:spcBef>
                <a:spcPts val="0"/>
              </a:spcBef>
              <a:buNone/>
            </a:pPr>
            <a:endParaRPr lang="en-US" dirty="0"/>
          </a:p>
          <a:p>
            <a:pPr marL="0" indent="0">
              <a:lnSpc>
                <a:spcPct val="120000"/>
              </a:lnSpc>
              <a:spcBef>
                <a:spcPts val="0"/>
              </a:spcBef>
              <a:buNone/>
            </a:pPr>
            <a:r>
              <a:rPr lang="en-US" dirty="0"/>
              <a:t>FTS legger </a:t>
            </a:r>
            <a:r>
              <a:rPr lang="en-US" dirty="0" err="1"/>
              <a:t>følgende</a:t>
            </a:r>
            <a:r>
              <a:rPr lang="en-US" dirty="0"/>
              <a:t> i </a:t>
            </a:r>
            <a:r>
              <a:rPr lang="en-US" dirty="0" err="1"/>
              <a:t>prinsipp</a:t>
            </a:r>
            <a:r>
              <a:rPr lang="en-US" dirty="0"/>
              <a:t> I: </a:t>
            </a:r>
          </a:p>
          <a:p>
            <a:pPr marL="0" indent="0">
              <a:lnSpc>
                <a:spcPct val="120000"/>
              </a:lnSpc>
              <a:spcBef>
                <a:spcPts val="0"/>
              </a:spcBef>
              <a:buNone/>
            </a:pPr>
            <a:r>
              <a:rPr lang="en-US" dirty="0" err="1"/>
              <a:t>Utdanningenes</a:t>
            </a:r>
            <a:r>
              <a:rPr lang="en-US" dirty="0"/>
              <a:t> </a:t>
            </a:r>
            <a:r>
              <a:rPr lang="en-US" dirty="0" err="1"/>
              <a:t>mål</a:t>
            </a:r>
            <a:r>
              <a:rPr lang="en-US" dirty="0"/>
              <a:t> </a:t>
            </a:r>
            <a:r>
              <a:rPr lang="en-US" dirty="0" err="1"/>
              <a:t>bør</a:t>
            </a:r>
            <a:r>
              <a:rPr lang="en-US" dirty="0"/>
              <a:t> </a:t>
            </a:r>
            <a:r>
              <a:rPr lang="en-US" dirty="0" err="1"/>
              <a:t>være</a:t>
            </a:r>
            <a:r>
              <a:rPr lang="en-US" dirty="0"/>
              <a:t> å </a:t>
            </a:r>
            <a:r>
              <a:rPr lang="en-US" dirty="0" err="1"/>
              <a:t>gi</a:t>
            </a:r>
            <a:r>
              <a:rPr lang="en-US" dirty="0"/>
              <a:t> </a:t>
            </a:r>
            <a:r>
              <a:rPr lang="en-US" dirty="0" err="1"/>
              <a:t>studentene</a:t>
            </a:r>
            <a:r>
              <a:rPr lang="en-US" dirty="0"/>
              <a:t> </a:t>
            </a:r>
            <a:r>
              <a:rPr lang="en-US" dirty="0" err="1"/>
              <a:t>integrert</a:t>
            </a:r>
            <a:r>
              <a:rPr lang="en-US" dirty="0"/>
              <a:t> </a:t>
            </a:r>
            <a:r>
              <a:rPr lang="en-US" dirty="0" err="1"/>
              <a:t>kompetanse</a:t>
            </a:r>
            <a:r>
              <a:rPr lang="en-US" dirty="0"/>
              <a:t>, i </a:t>
            </a:r>
            <a:r>
              <a:rPr lang="en-US" dirty="0" err="1"/>
              <a:t>betydningen</a:t>
            </a:r>
            <a:r>
              <a:rPr lang="en-US" dirty="0"/>
              <a:t> </a:t>
            </a:r>
            <a:r>
              <a:rPr lang="en-US" dirty="0" err="1"/>
              <a:t>kombinasjon</a:t>
            </a:r>
            <a:r>
              <a:rPr lang="en-US" dirty="0"/>
              <a:t> </a:t>
            </a:r>
          </a:p>
          <a:p>
            <a:pPr marL="0" indent="0">
              <a:lnSpc>
                <a:spcPct val="120000"/>
              </a:lnSpc>
              <a:spcBef>
                <a:spcPts val="0"/>
              </a:spcBef>
              <a:buNone/>
            </a:pPr>
            <a:r>
              <a:rPr lang="en-US" dirty="0"/>
              <a:t>av – og </a:t>
            </a:r>
            <a:r>
              <a:rPr lang="en-US" dirty="0" err="1"/>
              <a:t>samspill</a:t>
            </a:r>
            <a:r>
              <a:rPr lang="en-US" dirty="0"/>
              <a:t> </a:t>
            </a:r>
            <a:r>
              <a:rPr lang="en-US" dirty="0" err="1"/>
              <a:t>mellom</a:t>
            </a:r>
            <a:r>
              <a:rPr lang="en-US" dirty="0"/>
              <a:t> – </a:t>
            </a:r>
            <a:r>
              <a:rPr lang="en-US" dirty="0" err="1"/>
              <a:t>fagkunnskap</a:t>
            </a:r>
            <a:r>
              <a:rPr lang="en-US" dirty="0"/>
              <a:t>, </a:t>
            </a:r>
            <a:r>
              <a:rPr lang="en-US" dirty="0" err="1"/>
              <a:t>ferdigheter</a:t>
            </a:r>
            <a:r>
              <a:rPr lang="en-US" dirty="0"/>
              <a:t>, </a:t>
            </a:r>
            <a:r>
              <a:rPr lang="en-US" dirty="0" err="1"/>
              <a:t>holdninger</a:t>
            </a:r>
            <a:r>
              <a:rPr lang="en-US" dirty="0"/>
              <a:t>, </a:t>
            </a:r>
            <a:r>
              <a:rPr lang="en-US" dirty="0" err="1"/>
              <a:t>verdier</a:t>
            </a:r>
            <a:r>
              <a:rPr lang="en-US" dirty="0"/>
              <a:t>, og </a:t>
            </a:r>
            <a:r>
              <a:rPr lang="en-US" dirty="0" err="1"/>
              <a:t>evne</a:t>
            </a:r>
            <a:r>
              <a:rPr lang="en-US" dirty="0"/>
              <a:t> </a:t>
            </a:r>
            <a:r>
              <a:rPr lang="en-US" dirty="0" err="1"/>
              <a:t>til</a:t>
            </a:r>
            <a:r>
              <a:rPr lang="en-US" dirty="0"/>
              <a:t> </a:t>
            </a:r>
            <a:r>
              <a:rPr lang="en-US" dirty="0" err="1"/>
              <a:t>livslang</a:t>
            </a:r>
            <a:r>
              <a:rPr lang="en-US" dirty="0"/>
              <a:t> </a:t>
            </a:r>
            <a:r>
              <a:rPr lang="en-US" dirty="0" err="1"/>
              <a:t>læring</a:t>
            </a:r>
            <a:r>
              <a:rPr lang="en-US" dirty="0"/>
              <a:t>.</a:t>
            </a:r>
          </a:p>
          <a:p>
            <a:pPr marL="0" indent="0">
              <a:lnSpc>
                <a:spcPct val="120000"/>
              </a:lnSpc>
              <a:spcBef>
                <a:spcPts val="0"/>
              </a:spcBef>
              <a:buNone/>
            </a:pPr>
            <a:endParaRPr lang="en-US" dirty="0"/>
          </a:p>
        </p:txBody>
      </p:sp>
    </p:spTree>
    <p:extLst>
      <p:ext uri="{BB962C8B-B14F-4D97-AF65-F5344CB8AC3E}">
        <p14:creationId xmlns:p14="http://schemas.microsoft.com/office/powerpoint/2010/main" val="1638074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F4448-80B6-A533-66D1-6E811A01AD31}"/>
              </a:ext>
            </a:extLst>
          </p:cNvPr>
          <p:cNvSpPr>
            <a:spLocks noGrp="1"/>
          </p:cNvSpPr>
          <p:nvPr>
            <p:ph type="title"/>
          </p:nvPr>
        </p:nvSpPr>
        <p:spPr/>
        <p:txBody>
          <a:bodyPr/>
          <a:lstStyle/>
          <a:p>
            <a:r>
              <a:rPr lang="nb-NO" dirty="0"/>
              <a:t>MTKJ (fra min tale til studentene i 1. klasse </a:t>
            </a:r>
            <a:br>
              <a:rPr lang="nb-NO" dirty="0"/>
            </a:br>
            <a:r>
              <a:rPr lang="nb-NO" dirty="0"/>
              <a:t>14. august 2023)</a:t>
            </a:r>
            <a:endParaRPr lang="en-US" dirty="0"/>
          </a:p>
        </p:txBody>
      </p:sp>
      <p:sp>
        <p:nvSpPr>
          <p:cNvPr id="3" name="Content Placeholder 2">
            <a:extLst>
              <a:ext uri="{FF2B5EF4-FFF2-40B4-BE49-F238E27FC236}">
                <a16:creationId xmlns:a16="http://schemas.microsoft.com/office/drawing/2014/main" id="{2BB59D78-4670-96F1-6E52-0CE1256C3D6A}"/>
              </a:ext>
            </a:extLst>
          </p:cNvPr>
          <p:cNvSpPr>
            <a:spLocks noGrp="1"/>
          </p:cNvSpPr>
          <p:nvPr>
            <p:ph idx="1"/>
          </p:nvPr>
        </p:nvSpPr>
        <p:spPr/>
        <p:txBody>
          <a:bodyPr>
            <a:normAutofit/>
          </a:bodyPr>
          <a:lstStyle/>
          <a:p>
            <a:r>
              <a:rPr lang="nb-NO" sz="1800" dirty="0">
                <a:effectLst/>
                <a:latin typeface="Calibri" panose="020F0502020204030204" pitchFamily="34" charset="0"/>
                <a:ea typeface="Calibri" panose="020F0502020204030204" pitchFamily="34" charset="0"/>
                <a:cs typeface="Times New Roman" panose="02020603050405020304" pitchFamily="18" charset="0"/>
              </a:rPr>
              <a:t>«Men så tilbake til det studiet som dere skal begynne på. Det er et arbeidskrevende studium med mer lab enn de andre siv.ing.-studiene. Men labene gir dere mulighet til å bli kjent med hverandre – og til å fordype dere og skjønne ting bedre, og ikke minst lære rapportskriving.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nb-NO" sz="1800" dirty="0">
                <a:effectLst/>
                <a:latin typeface="Calibri" panose="020F0502020204030204" pitchFamily="34" charset="0"/>
                <a:ea typeface="Calibri" panose="020F0502020204030204" pitchFamily="34" charset="0"/>
                <a:cs typeface="Times New Roman" panose="02020603050405020304" pitchFamily="18" charset="0"/>
              </a:rPr>
              <a:t>Målet vårt er å gi dere en utdannelse som dere vil ha glede av resten av livet. Det er ikke rettet inn mot en spesiell jobb, for arbeidslivet er langt og interesser og behov endrer jo seg stadig. Utdannelsen ligner mye på de andre sivilingeniørstudiene og det er store overlapp i jobbmuligheter senere. Men dere er de eneste som virkelig lærer kjemi. Det vil gi dere en fordel på mange jobber, for kjemi kommer inn veldig mange steder.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nb-NO" sz="1800" dirty="0">
                <a:effectLst/>
                <a:latin typeface="Calibri" panose="020F0502020204030204" pitchFamily="34" charset="0"/>
                <a:ea typeface="Calibri" panose="020F0502020204030204" pitchFamily="34" charset="0"/>
                <a:cs typeface="Times New Roman" panose="02020603050405020304" pitchFamily="18" charset="0"/>
              </a:rPr>
              <a:t>Målet vårt er altså å gi dere en utdannelse der dere får dybdekunnskap i kjemi, noe som svært få andre behersker, samtidig som at dere får generell kunnskap og ferdigheter på linje med andre sivilingeniører som gjør at dere kan gå inn i utrolig mange jobber etterpå. Etter hvert er der mange som ender opp som ledere og direktører, men jeg synes de tekniske jobbene er de mest interessante. Dere et langt yrkesliv foran dere, og personlig vil jeg anbefale å vente med direktørjobben. Uansett får dere en utdannelse som samfunnet etterspør!»</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890158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EA9FB-770F-3CF2-D2BA-21C9F2113A93}"/>
              </a:ext>
            </a:extLst>
          </p:cNvPr>
          <p:cNvSpPr>
            <a:spLocks noGrp="1"/>
          </p:cNvSpPr>
          <p:nvPr>
            <p:ph type="title"/>
          </p:nvPr>
        </p:nvSpPr>
        <p:spPr>
          <a:xfrm>
            <a:off x="736600" y="-250748"/>
            <a:ext cx="10515600" cy="1325563"/>
          </a:xfrm>
        </p:spPr>
        <p:txBody>
          <a:bodyPr/>
          <a:lstStyle/>
          <a:p>
            <a:r>
              <a:rPr lang="nb-NO" dirty="0"/>
              <a:t>Om spesialisering</a:t>
            </a:r>
            <a:endParaRPr lang="en-US" dirty="0"/>
          </a:p>
        </p:txBody>
      </p:sp>
      <p:sp>
        <p:nvSpPr>
          <p:cNvPr id="3" name="Content Placeholder 2">
            <a:extLst>
              <a:ext uri="{FF2B5EF4-FFF2-40B4-BE49-F238E27FC236}">
                <a16:creationId xmlns:a16="http://schemas.microsoft.com/office/drawing/2014/main" id="{90506658-FF30-4920-09A6-9C05D00DDBCF}"/>
              </a:ext>
            </a:extLst>
          </p:cNvPr>
          <p:cNvSpPr>
            <a:spLocks noGrp="1"/>
          </p:cNvSpPr>
          <p:nvPr>
            <p:ph idx="1"/>
          </p:nvPr>
        </p:nvSpPr>
        <p:spPr>
          <a:xfrm>
            <a:off x="456214" y="979987"/>
            <a:ext cx="10515600" cy="2782951"/>
          </a:xfrm>
        </p:spPr>
        <p:txBody>
          <a:bodyPr/>
          <a:lstStyle/>
          <a:p>
            <a:pPr marL="0" indent="0">
              <a:buNone/>
            </a:pPr>
            <a:r>
              <a:rPr lang="nb-NO" sz="1800" dirty="0">
                <a:effectLst/>
                <a:latin typeface="Calibri" panose="020F0502020204030204" pitchFamily="34" charset="0"/>
                <a:ea typeface="Calibri" panose="020F0502020204030204" pitchFamily="34" charset="0"/>
                <a:cs typeface="Times New Roman" panose="02020603050405020304" pitchFamily="18" charset="0"/>
              </a:rPr>
              <a:t>Fra talen:</a:t>
            </a:r>
          </a:p>
          <a:p>
            <a:r>
              <a:rPr lang="nb-NO" sz="1800" dirty="0">
                <a:effectLst/>
                <a:latin typeface="Calibri" panose="020F0502020204030204" pitchFamily="34" charset="0"/>
                <a:ea typeface="Calibri" panose="020F0502020204030204" pitchFamily="34" charset="0"/>
                <a:cs typeface="Times New Roman" panose="02020603050405020304" pitchFamily="18" charset="0"/>
              </a:rPr>
              <a:t>«Jeg vil understreke betydningen av at dere får en sterk faglig basis. Den første halvdelen av studiet, dvs. de første 2 1/2 årene for dere på MTKJ er felles. </a:t>
            </a:r>
            <a:r>
              <a:rPr lang="nb-NO" sz="1800" b="1" dirty="0">
                <a:effectLst/>
                <a:latin typeface="Calibri" panose="020F0502020204030204" pitchFamily="34" charset="0"/>
                <a:ea typeface="Calibri" panose="020F0502020204030204" pitchFamily="34" charset="0"/>
                <a:cs typeface="Times New Roman" panose="02020603050405020304" pitchFamily="18" charset="0"/>
              </a:rPr>
              <a:t>Denne felles basisen er viktig – veldig viktig!</a:t>
            </a:r>
            <a:r>
              <a:rPr lang="nb-NO" sz="1800" dirty="0">
                <a:effectLst/>
                <a:latin typeface="Calibri" panose="020F0502020204030204" pitchFamily="34" charset="0"/>
                <a:ea typeface="Calibri" panose="020F0502020204030204" pitchFamily="34" charset="0"/>
                <a:cs typeface="Times New Roman" panose="02020603050405020304" pitchFamily="18" charset="0"/>
              </a:rPr>
              <a:t> Når vi spør bedriftene som ansetter dere om hva som er viktigst i utdanningen så gjentar de alltid: </a:t>
            </a:r>
            <a:r>
              <a:rPr lang="nb-NO" sz="1800" b="1" dirty="0">
                <a:effectLst/>
                <a:latin typeface="Calibri" panose="020F0502020204030204" pitchFamily="34" charset="0"/>
                <a:ea typeface="Calibri" panose="020F0502020204030204" pitchFamily="34" charset="0"/>
                <a:cs typeface="Times New Roman" panose="02020603050405020304" pitchFamily="18" charset="0"/>
              </a:rPr>
              <a:t>Det viktige er at de har en sterk basis i kjemi, fysikk og matematikk</a:t>
            </a:r>
            <a:r>
              <a:rPr lang="nb-NO" sz="1800" dirty="0">
                <a:effectLst/>
                <a:latin typeface="Calibri" panose="020F0502020204030204" pitchFamily="34" charset="0"/>
                <a:ea typeface="Calibri" panose="020F0502020204030204" pitchFamily="34" charset="0"/>
                <a:cs typeface="Times New Roman" panose="02020603050405020304" pitchFamily="18" charset="0"/>
              </a:rPr>
              <a:t> og at de raskt kan sette seg inn i nye problemstillinger og jobbe systematisk og konsentrere seg om det som er viktig, dvs. være gode ingeniører. «</a:t>
            </a:r>
          </a:p>
          <a:p>
            <a:r>
              <a:rPr lang="nb-NO" sz="1800" dirty="0">
                <a:effectLst/>
                <a:latin typeface="Calibri" panose="020F0502020204030204" pitchFamily="34" charset="0"/>
                <a:ea typeface="Calibri" panose="020F0502020204030204" pitchFamily="34" charset="0"/>
                <a:cs typeface="Times New Roman" panose="02020603050405020304" pitchFamily="18" charset="0"/>
              </a:rPr>
              <a:t>«Spesialiseringen senere i studiet er også viktig -  ikke minst for å vite hvordan det er å være ekspert på et område -  og for at dere skal kunne bidra med spesifikk ny kunnskap i bedriftene - men i de aller fleste tilfellene vil dere lære de nødvendige detaljene når dere begynner i selve jobben.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657967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B0587-13A2-638F-8B28-7FE98533F9C3}"/>
              </a:ext>
            </a:extLst>
          </p:cNvPr>
          <p:cNvSpPr>
            <a:spLocks noGrp="1"/>
          </p:cNvSpPr>
          <p:nvPr>
            <p:ph type="title"/>
          </p:nvPr>
        </p:nvSpPr>
        <p:spPr/>
        <p:txBody>
          <a:bodyPr/>
          <a:lstStyle/>
          <a:p>
            <a:r>
              <a:rPr lang="nb-NO" dirty="0"/>
              <a:t>Om bærekraft</a:t>
            </a:r>
            <a:endParaRPr lang="en-US" dirty="0"/>
          </a:p>
        </p:txBody>
      </p:sp>
      <p:sp>
        <p:nvSpPr>
          <p:cNvPr id="3" name="Content Placeholder 2">
            <a:extLst>
              <a:ext uri="{FF2B5EF4-FFF2-40B4-BE49-F238E27FC236}">
                <a16:creationId xmlns:a16="http://schemas.microsoft.com/office/drawing/2014/main" id="{4E597550-9056-A01E-1658-BF4DB6CEAFA5}"/>
              </a:ext>
            </a:extLst>
          </p:cNvPr>
          <p:cNvSpPr>
            <a:spLocks noGrp="1"/>
          </p:cNvSpPr>
          <p:nvPr>
            <p:ph idx="1"/>
          </p:nvPr>
        </p:nvSpPr>
        <p:spPr>
          <a:xfrm>
            <a:off x="838200" y="1690688"/>
            <a:ext cx="10515600" cy="2411095"/>
          </a:xfrm>
        </p:spPr>
        <p:txBody>
          <a:bodyPr/>
          <a:lstStyle/>
          <a:p>
            <a:r>
              <a:rPr lang="nb-NO" sz="1800" dirty="0">
                <a:latin typeface="Calibri" panose="020F0502020204030204" pitchFamily="34" charset="0"/>
                <a:ea typeface="Calibri" panose="020F0502020204030204" pitchFamily="34" charset="0"/>
                <a:cs typeface="Times New Roman" panose="02020603050405020304" pitchFamily="18" charset="0"/>
              </a:rPr>
              <a:t>«</a:t>
            </a:r>
            <a:r>
              <a:rPr lang="nb-NO" sz="1800" dirty="0">
                <a:effectLst/>
                <a:latin typeface="Calibri" panose="020F0502020204030204" pitchFamily="34" charset="0"/>
                <a:ea typeface="Calibri" panose="020F0502020204030204" pitchFamily="34" charset="0"/>
                <a:cs typeface="Times New Roman" panose="02020603050405020304" pitchFamily="18" charset="0"/>
              </a:rPr>
              <a:t>Jeg nevnte så vidt  det «</a:t>
            </a:r>
            <a:r>
              <a:rPr lang="nb-NO"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grønne skiftet</a:t>
            </a:r>
            <a:r>
              <a:rPr lang="nb-NO" sz="1800" dirty="0">
                <a:effectLst/>
                <a:latin typeface="Calibri" panose="020F0502020204030204" pitchFamily="34" charset="0"/>
                <a:ea typeface="Calibri" panose="020F0502020204030204" pitchFamily="34" charset="0"/>
                <a:cs typeface="Times New Roman" panose="02020603050405020304" pitchFamily="18" charset="0"/>
              </a:rPr>
              <a:t>». Regjeringen gikk ut i vår og sa at Norge trenger kompetanse for det grønne skiftet. La det ikke være noen tvil: MTKJ – siv.ing. kjemi - er den beste linja i Norge for det grønne skiftet! Dere vil lære om det vi må gjøre for å få et </a:t>
            </a:r>
            <a:r>
              <a:rPr lang="nb-NO"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bærekraft</a:t>
            </a:r>
            <a:r>
              <a:rPr lang="nb-NO" sz="1800" dirty="0">
                <a:effectLst/>
                <a:latin typeface="Calibri" panose="020F0502020204030204" pitchFamily="34" charset="0"/>
                <a:ea typeface="Calibri" panose="020F0502020204030204" pitchFamily="34" charset="0"/>
                <a:cs typeface="Times New Roman" panose="02020603050405020304" pitchFamily="18" charset="0"/>
              </a:rPr>
              <a:t> samfunn – la meg nevne brenselceller, batterier, hydrogen, CO2-fangst og grønn kjemi, Ja, vi har «Energi og miljø»-linja her på NTNU, men de lærer omtrent ingenting om «miljø» - de kan jo ikke kjemi – og det når det gjelder energi fokuserer de på kun elkraft og vindmøller – mens dere også lærer om hvordan man kan lage solceller og hvordan vi kan spare energi ved å lage bedre prosesser eller ved å lage lettere materialer - og hvordan man kan lagre energi med batterier.»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TextBox 3">
            <a:extLst>
              <a:ext uri="{FF2B5EF4-FFF2-40B4-BE49-F238E27FC236}">
                <a16:creationId xmlns:a16="http://schemas.microsoft.com/office/drawing/2014/main" id="{8494D883-86AE-4D76-86F9-89142EF65DE0}"/>
              </a:ext>
            </a:extLst>
          </p:cNvPr>
          <p:cNvSpPr txBox="1"/>
          <p:nvPr/>
        </p:nvSpPr>
        <p:spPr>
          <a:xfrm>
            <a:off x="1032812" y="3919241"/>
            <a:ext cx="9688884" cy="3016210"/>
          </a:xfrm>
          <a:prstGeom prst="rect">
            <a:avLst/>
          </a:prstGeom>
          <a:noFill/>
        </p:spPr>
        <p:txBody>
          <a:bodyPr wrap="square" rtlCol="0">
            <a:spAutoFit/>
          </a:bodyPr>
          <a:lstStyle/>
          <a:p>
            <a:r>
              <a:rPr lang="nb-NO" dirty="0"/>
              <a:t>Kommentar:</a:t>
            </a:r>
          </a:p>
          <a:p>
            <a:pPr marL="285750" indent="-285750">
              <a:buFont typeface="Arial" panose="020B0604020202020204" pitchFamily="34" charset="0"/>
              <a:buChar char="•"/>
            </a:pPr>
            <a:r>
              <a:rPr lang="nb-NO" dirty="0"/>
              <a:t>Jeg ønsker at studentene skal skjønne at de er forskjellige fra de fleste andre ingeniør-studentene som bare skal «tenke og oppføre seg bærekraftig» </a:t>
            </a:r>
          </a:p>
          <a:p>
            <a:pPr marL="285750" indent="-285750">
              <a:buFont typeface="Arial" panose="020B0604020202020204" pitchFamily="34" charset="0"/>
              <a:buChar char="•"/>
            </a:pPr>
            <a:r>
              <a:rPr lang="nb-NO" dirty="0"/>
              <a:t>Vi skal faktisk bidra til å ta i bruke og utvikle ny teknologi</a:t>
            </a:r>
          </a:p>
          <a:p>
            <a:pPr marL="742950" lvl="1" indent="-285750">
              <a:buFont typeface="Arial" panose="020B0604020202020204" pitchFamily="34" charset="0"/>
              <a:buChar char="•"/>
            </a:pPr>
            <a:r>
              <a:rPr lang="nb-NO" sz="1600" dirty="0">
                <a:latin typeface="Calibri" panose="020F0502020204030204" pitchFamily="34" charset="0"/>
                <a:ea typeface="Calibri" panose="020F0502020204030204" pitchFamily="34" charset="0"/>
                <a:cs typeface="Times New Roman" panose="02020603050405020304" pitchFamily="18" charset="0"/>
              </a:rPr>
              <a:t>brenselceller, </a:t>
            </a:r>
          </a:p>
          <a:p>
            <a:pPr marL="742950" lvl="1" indent="-285750">
              <a:buFont typeface="Arial" panose="020B0604020202020204" pitchFamily="34" charset="0"/>
              <a:buChar char="•"/>
            </a:pPr>
            <a:r>
              <a:rPr lang="nb-NO" sz="1600" dirty="0">
                <a:latin typeface="Calibri" panose="020F0502020204030204" pitchFamily="34" charset="0"/>
                <a:ea typeface="Calibri" panose="020F0502020204030204" pitchFamily="34" charset="0"/>
                <a:cs typeface="Times New Roman" panose="02020603050405020304" pitchFamily="18" charset="0"/>
              </a:rPr>
              <a:t>batterier, </a:t>
            </a:r>
          </a:p>
          <a:p>
            <a:pPr marL="742950" lvl="1" indent="-285750">
              <a:buFont typeface="Arial" panose="020B0604020202020204" pitchFamily="34" charset="0"/>
              <a:buChar char="•"/>
            </a:pPr>
            <a:r>
              <a:rPr lang="nb-NO" sz="1600" dirty="0">
                <a:latin typeface="Calibri" panose="020F0502020204030204" pitchFamily="34" charset="0"/>
                <a:ea typeface="Calibri" panose="020F0502020204030204" pitchFamily="34" charset="0"/>
                <a:cs typeface="Times New Roman" panose="02020603050405020304" pitchFamily="18" charset="0"/>
              </a:rPr>
              <a:t>hydrogen, </a:t>
            </a:r>
          </a:p>
          <a:p>
            <a:pPr marL="742950" lvl="1" indent="-285750">
              <a:buFont typeface="Arial" panose="020B0604020202020204" pitchFamily="34" charset="0"/>
              <a:buChar char="•"/>
            </a:pPr>
            <a:r>
              <a:rPr lang="nb-NO" sz="1600" dirty="0">
                <a:latin typeface="Calibri" panose="020F0502020204030204" pitchFamily="34" charset="0"/>
                <a:ea typeface="Calibri" panose="020F0502020204030204" pitchFamily="34" charset="0"/>
                <a:cs typeface="Times New Roman" panose="02020603050405020304" pitchFamily="18" charset="0"/>
              </a:rPr>
              <a:t>CO2-fangst </a:t>
            </a:r>
          </a:p>
          <a:p>
            <a:pPr marL="742950" lvl="1" indent="-285750">
              <a:buFont typeface="Arial" panose="020B0604020202020204" pitchFamily="34" charset="0"/>
              <a:buChar char="•"/>
            </a:pPr>
            <a:r>
              <a:rPr lang="nb-NO" sz="1600" dirty="0">
                <a:latin typeface="Calibri" panose="020F0502020204030204" pitchFamily="34" charset="0"/>
                <a:ea typeface="Calibri" panose="020F0502020204030204" pitchFamily="34" charset="0"/>
                <a:cs typeface="Times New Roman" panose="02020603050405020304" pitchFamily="18" charset="0"/>
              </a:rPr>
              <a:t>grønn kjemi</a:t>
            </a:r>
          </a:p>
          <a:p>
            <a:pPr marL="742950" lvl="1" indent="-285750">
              <a:buFont typeface="Arial" panose="020B0604020202020204" pitchFamily="34" charset="0"/>
              <a:buChar char="•"/>
            </a:pPr>
            <a:r>
              <a:rPr lang="nb-NO" sz="1600" dirty="0">
                <a:latin typeface="Calibri" panose="020F0502020204030204" pitchFamily="34" charset="0"/>
                <a:cs typeface="Times New Roman" panose="02020603050405020304" pitchFamily="18" charset="0"/>
              </a:rPr>
              <a:t>solceller</a:t>
            </a:r>
            <a:endParaRPr lang="nb-NO" sz="1600" dirty="0"/>
          </a:p>
          <a:p>
            <a:pPr marL="285750" indent="-285750">
              <a:buFont typeface="Arial" panose="020B0604020202020204" pitchFamily="34" charset="0"/>
              <a:buChar char="•"/>
            </a:pPr>
            <a:endParaRPr lang="nb-NO" sz="2000" dirty="0"/>
          </a:p>
        </p:txBody>
      </p:sp>
    </p:spTree>
    <p:extLst>
      <p:ext uri="{BB962C8B-B14F-4D97-AF65-F5344CB8AC3E}">
        <p14:creationId xmlns:p14="http://schemas.microsoft.com/office/powerpoint/2010/main" val="1508212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4937</Words>
  <Application>Microsoft Office PowerPoint</Application>
  <PresentationFormat>Widescreen</PresentationFormat>
  <Paragraphs>260</Paragraphs>
  <Slides>32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Calibri</vt:lpstr>
      <vt:lpstr>Calibri Light</vt:lpstr>
      <vt:lpstr>Open Sans</vt:lpstr>
      <vt:lpstr>Segoe UI Emoji</vt:lpstr>
      <vt:lpstr>Symbol</vt:lpstr>
      <vt:lpstr>Times New Roman</vt:lpstr>
      <vt:lpstr>Office Theme</vt:lpstr>
      <vt:lpstr>Faglærermøte MTKJ</vt:lpstr>
      <vt:lpstr>PowerPoint Presentation</vt:lpstr>
      <vt:lpstr>Programråd MTKJ, vår 2023</vt:lpstr>
      <vt:lpstr>Dybde-evaluering</vt:lpstr>
      <vt:lpstr>Læringsmål/ Læringsutbytte MTKJ (mars 2023):  En student som har fullført programmet, forventes å ha oppnådd følgende læringsutbytte, definert i kunnskap, ferdigheter og generell kompetanse:</vt:lpstr>
      <vt:lpstr>FTS prinsippene NTNU</vt:lpstr>
      <vt:lpstr>MTKJ (fra min tale til studentene i 1. klasse  14. august 2023)</vt:lpstr>
      <vt:lpstr>Om spesialisering</vt:lpstr>
      <vt:lpstr>Om bærekraft</vt:lpstr>
      <vt:lpstr>Tale av Sigurd Skogestad ved mottak mandag 14. august 2023 (F1, kl. 12-13)</vt:lpstr>
      <vt:lpstr>3. Dagens MTKJ-studium</vt:lpstr>
      <vt:lpstr>PowerPoint Presentation</vt:lpstr>
      <vt:lpstr>4. Studiebarometer høst 2022</vt:lpstr>
      <vt:lpstr>Ser OK totalt,  Men hvordan sammenlignet med andre siv.ing. Studier? </vt:lpstr>
      <vt:lpstr>Bra sosialt miljø, ikke så bra forelesere</vt:lpstr>
      <vt:lpstr>Studiebarometer MTKJ høst 2022: Selve pensum er OK, men undervisningen er ikke så bra. </vt:lpstr>
      <vt:lpstr>Bra på tilbakemelding</vt:lpstr>
      <vt:lpstr>Veldig bra faglig og sosialt miljø blant studentene </vt:lpstr>
      <vt:lpstr>Bra organisering! Jeg tror «faglig sammenheng» blir bedre med nytt opplegg</vt:lpstr>
      <vt:lpstr>Bra på vurderingsformer </vt:lpstr>
      <vt:lpstr>Studentene våre er dårlig forberedte til undervisningen</vt:lpstr>
      <vt:lpstr>Savner forelesere fra arbeidslivet (2. klasse)</vt:lpstr>
      <vt:lpstr>33 svar fra 2. klasse, 34 svar fra 5. klasse - Ikke så store forskjeller - 2. klasse* bruker 50,3 timer pr. uke på studiet!</vt:lpstr>
      <vt:lpstr>5. Bærekraft</vt:lpstr>
      <vt:lpstr>Konklusjon / Anbefalinger fra Dybdeevaluering (2021-22)</vt:lpstr>
      <vt:lpstr>Bærekraft</vt:lpstr>
      <vt:lpstr>Bærekraft</vt:lpstr>
      <vt:lpstr>6. Tidspunkt for valg av studieretning</vt:lpstr>
      <vt:lpstr>7. Pågående prosess med sammenslåing av studieprogrammet</vt:lpstr>
      <vt:lpstr>PowerPoint Presentation</vt:lpstr>
      <vt:lpstr>8. Matematikkstrengen (Morten Nome)</vt:lpstr>
      <vt:lpstr>9. Eventuelt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Dybde-evaluering MTKJ</dc:title>
  <dc:creator>Sigurd Skogestad</dc:creator>
  <cp:lastModifiedBy>Sigurd Skogestad</cp:lastModifiedBy>
  <cp:revision>58</cp:revision>
  <cp:lastPrinted>2021-05-05T07:51:16Z</cp:lastPrinted>
  <dcterms:created xsi:type="dcterms:W3CDTF">2021-05-05T06:52:47Z</dcterms:created>
  <dcterms:modified xsi:type="dcterms:W3CDTF">2023-09-26T11:31:31Z</dcterms:modified>
</cp:coreProperties>
</file>